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353" r:id="rId2"/>
    <p:sldId id="402" r:id="rId3"/>
    <p:sldId id="399" r:id="rId4"/>
    <p:sldId id="400" r:id="rId5"/>
    <p:sldId id="401" r:id="rId6"/>
    <p:sldId id="387" r:id="rId7"/>
    <p:sldId id="397" r:id="rId8"/>
    <p:sldId id="389" r:id="rId9"/>
    <p:sldId id="390" r:id="rId10"/>
    <p:sldId id="393" r:id="rId11"/>
    <p:sldId id="391" r:id="rId12"/>
    <p:sldId id="398" r:id="rId13"/>
  </p:sldIdLst>
  <p:sldSz cx="9144000" cy="73152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258ECF"/>
    <a:srgbClr val="4A0A00"/>
    <a:srgbClr val="001344"/>
    <a:srgbClr val="C7C2BC"/>
    <a:srgbClr val="91004C"/>
    <a:srgbClr val="B1BB26"/>
    <a:srgbClr val="0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 varScale="1">
        <p:scale>
          <a:sx n="96" d="100"/>
          <a:sy n="96" d="100"/>
        </p:scale>
        <p:origin x="-222" y="-96"/>
      </p:cViewPr>
      <p:guideLst>
        <p:guide orient="horz" pos="2304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136" y="-360"/>
      </p:cViewPr>
      <p:guideLst>
        <p:guide orient="horz" pos="2227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2" tIns="46369" rIns="92742" bIns="46369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2" tIns="46369" rIns="92742" bIns="46369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115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2" tIns="46369" rIns="92742" bIns="46369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6115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2" tIns="46369" rIns="92742" bIns="46369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4753180-CE1A-4741-A549-C5F8E3179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2" tIns="46369" rIns="92742" bIns="46369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2" tIns="46369" rIns="92742" bIns="4636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11488" y="527050"/>
            <a:ext cx="3284537" cy="262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28988"/>
            <a:ext cx="6816725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2" tIns="46369" rIns="92742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115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2" tIns="46369" rIns="92742" bIns="46369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6115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2" tIns="46369" rIns="92742" bIns="4636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7B882C8-55FD-4024-8FF3-819C8850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B05B8-FF39-448B-971A-B71D0F2F7C68}" type="slidenum">
              <a:rPr lang="en-US" smtClean="0">
                <a:cs typeface="Arial" pitchFamily="34" charset="0"/>
              </a:rPr>
              <a:pPr/>
              <a:t>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F4352-553D-4667-A4E7-C6F12290EC5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5267326" y="6661093"/>
            <a:ext cx="4029075" cy="34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23" tIns="46711" rIns="93423" bIns="46711" anchor="b"/>
          <a:lstStyle/>
          <a:p>
            <a:pPr algn="r" defTabSz="932727"/>
            <a:fld id="{5629DBAA-4714-4668-BB5E-1D2140F3046A}" type="slidenum">
              <a:rPr lang="en-US" sz="1300">
                <a:latin typeface="Times New Roman" pitchFamily="96" charset="0"/>
              </a:rPr>
              <a:pPr algn="r" defTabSz="932727"/>
              <a:t>4</a:t>
            </a:fld>
            <a:endParaRPr lang="en-US" sz="1300" dirty="0">
              <a:latin typeface="Times New Roman" pitchFamily="96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13075" y="530225"/>
            <a:ext cx="3281363" cy="2625725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423" tIns="46711" rIns="93423" bIns="46711"/>
          <a:lstStyle/>
          <a:p>
            <a:pPr eaLnBrk="1" hangingPunct="1"/>
            <a:endParaRPr lang="en-US" dirty="0" smtClean="0">
              <a:latin typeface="Times New Roman" pitchFamily="9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4A707-25E9-413E-8E81-C871B0170C86}" type="slidenum">
              <a:rPr lang="en-US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E2605-6A88-4D94-A704-9C69CD18ADF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6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Audit of voter with vote group</a:t>
            </a:r>
          </a:p>
          <a:p>
            <a:r>
              <a:rPr lang="en-US" dirty="0"/>
              <a:t>Vote status</a:t>
            </a:r>
          </a:p>
          <a:p>
            <a:r>
              <a:rPr lang="en-US" dirty="0"/>
              <a:t>Reject indicator</a:t>
            </a:r>
          </a:p>
          <a:p>
            <a:r>
              <a:rPr lang="en-US" dirty="0"/>
              <a:t>Sub level blocking indicator</a:t>
            </a:r>
          </a:p>
          <a:p>
            <a:r>
              <a:rPr lang="en-US" dirty="0"/>
              <a:t>Shares on loan details</a:t>
            </a:r>
          </a:p>
          <a:p>
            <a:r>
              <a:rPr lang="en-US" dirty="0"/>
              <a:t>Direct access to research for subscribing users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final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1618" name="Rectangle 66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743200"/>
            <a:ext cx="6553200" cy="838200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Click to edit Master presentation title </a:t>
            </a:r>
          </a:p>
        </p:txBody>
      </p:sp>
      <p:sp>
        <p:nvSpPr>
          <p:cNvPr id="1431619" name="Rectangle 6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90800" y="3657600"/>
            <a:ext cx="548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1">
                <a:solidFill>
                  <a:srgbClr val="B1BB2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BE918-A46D-4339-A3D5-0F3A55DFF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533400"/>
            <a:ext cx="21526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33400"/>
            <a:ext cx="63055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D7B3-CDB8-4FD1-A0AC-115B443E6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95400"/>
            <a:ext cx="8610600" cy="5257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E859-E908-4E3D-9B7E-7277EF31B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291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2291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42291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2B05-298E-494A-BB9E-7AAC53A27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322A0-1401-4872-B304-F729F6B5F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588"/>
            <a:ext cx="7772400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388"/>
            <a:ext cx="77724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3EE14-7B73-4086-92B5-EB5406D22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29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229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DC46-2C52-4F20-9C78-160DE2A24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38"/>
            <a:ext cx="40401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6713"/>
            <a:ext cx="40417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38"/>
            <a:ext cx="40417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FEF5-DDA6-4034-9382-962EFB19A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DADF-A572-4C29-A47B-166FA8249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80429-3393-478C-A194-D1796B48F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008313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0513"/>
            <a:ext cx="511175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30350"/>
            <a:ext cx="3008313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650D4-F90A-4D70-80FB-6F940F60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1275"/>
            <a:ext cx="5486400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4050"/>
            <a:ext cx="5486400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4525"/>
            <a:ext cx="5486400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4A47-E647-47F9-A621-AEED21D9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0" descr="bar 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1" descr="br_3c_rgb"/>
          <p:cNvPicPr>
            <a:picLocks noChangeAspect="1" noChangeArrowheads="1"/>
          </p:cNvPicPr>
          <p:nvPr userDrawn="1"/>
        </p:nvPicPr>
        <p:blipFill>
          <a:blip r:embed="rId16" cstate="print"/>
          <a:srcRect b="16158"/>
          <a:stretch>
            <a:fillRect/>
          </a:stretch>
        </p:blipFill>
        <p:spPr bwMode="auto">
          <a:xfrm>
            <a:off x="7239000" y="6678613"/>
            <a:ext cx="17526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0565" name="Text Box 37"/>
          <p:cNvSpPr txBox="1">
            <a:spLocks noChangeArrowheads="1"/>
          </p:cNvSpPr>
          <p:nvPr userDrawn="1"/>
        </p:nvSpPr>
        <p:spPr bwMode="auto">
          <a:xfrm>
            <a:off x="193675" y="69342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DC13005A-6DC3-4B89-8951-7988FC01E34A}" type="slidenum">
              <a:rPr lang="en-US" sz="1000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3000" b="1">
              <a:latin typeface="Arial" charset="0"/>
              <a:cs typeface="Arial" charset="0"/>
            </a:endParaRPr>
          </a:p>
        </p:txBody>
      </p:sp>
      <p:sp>
        <p:nvSpPr>
          <p:cNvPr id="2053" name="Rectangle 38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5334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39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954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05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705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05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056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05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705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A98EB3-0AD4-46F9-83A1-269A11E9C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509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509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defTabSz="9509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defTabSz="9509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defTabSz="9509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defTabSz="950913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950913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950913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950913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7188" indent="-357188" algn="l" defTabSz="9509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73113" indent="-298450" algn="l" defTabSz="9509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cs typeface="+mn-cs"/>
        </a:defRPr>
      </a:lvl2pPr>
      <a:lvl3pPr marL="1189038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Times"/>
        <a:buChar char="•"/>
        <a:defRPr sz="2100">
          <a:solidFill>
            <a:schemeClr val="tx1"/>
          </a:solidFill>
          <a:latin typeface="+mn-lt"/>
          <a:cs typeface="+mn-cs"/>
        </a:defRPr>
      </a:lvl3pPr>
      <a:lvl4pPr marL="1663700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Times"/>
        <a:buChar char="•"/>
        <a:defRPr sz="1700">
          <a:solidFill>
            <a:schemeClr val="tx1"/>
          </a:solidFill>
          <a:latin typeface="+mn-lt"/>
          <a:cs typeface="+mn-cs"/>
        </a:defRPr>
      </a:lvl4pPr>
      <a:lvl5pPr marL="2138363" indent="-236538" algn="l" defTabSz="9509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/>
        <a:buChar char="•"/>
        <a:defRPr sz="1700">
          <a:solidFill>
            <a:schemeClr val="tx1"/>
          </a:solidFill>
          <a:latin typeface="+mn-lt"/>
          <a:cs typeface="+mn-cs"/>
        </a:defRPr>
      </a:lvl5pPr>
      <a:lvl6pPr marL="2595563" indent="-236538" algn="l" defTabSz="950913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1700">
          <a:solidFill>
            <a:schemeClr val="tx1"/>
          </a:solidFill>
          <a:latin typeface="+mn-lt"/>
          <a:cs typeface="+mn-cs"/>
        </a:defRPr>
      </a:lvl6pPr>
      <a:lvl7pPr marL="3052763" indent="-236538" algn="l" defTabSz="950913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1700">
          <a:solidFill>
            <a:schemeClr val="tx1"/>
          </a:solidFill>
          <a:latin typeface="+mn-lt"/>
          <a:cs typeface="+mn-cs"/>
        </a:defRPr>
      </a:lvl7pPr>
      <a:lvl8pPr marL="3509963" indent="-236538" algn="l" defTabSz="950913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1700">
          <a:solidFill>
            <a:schemeClr val="tx1"/>
          </a:solidFill>
          <a:latin typeface="+mn-lt"/>
          <a:cs typeface="+mn-cs"/>
        </a:defRPr>
      </a:lvl8pPr>
      <a:lvl9pPr marL="3967163" indent="-236538" algn="l" defTabSz="950913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Chart2.xls"/><Relationship Id="rId4" Type="http://schemas.openxmlformats.org/officeDocument/2006/relationships/oleObject" Target="../embeddings/Microsoft_Office_Excel_Char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7543800" y="7086600"/>
            <a:ext cx="1524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950913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2590800" y="32004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50913"/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defTabSz="950913"/>
            <a:endParaRPr lang="en-US" sz="1600" dirty="0"/>
          </a:p>
          <a:p>
            <a:pPr defTabSz="950913"/>
            <a:r>
              <a:rPr lang="en-US" sz="1600" dirty="0" smtClean="0"/>
              <a:t>November 5, 2010</a:t>
            </a:r>
            <a:endParaRPr lang="en-US" sz="1600" dirty="0"/>
          </a:p>
          <a:p>
            <a:pPr defTabSz="950913"/>
            <a:endParaRPr lang="en-US" sz="1600" dirty="0"/>
          </a:p>
        </p:txBody>
      </p:sp>
      <p:sp>
        <p:nvSpPr>
          <p:cNvPr id="4100" name="Text Box 16"/>
          <p:cNvSpPr txBox="1">
            <a:spLocks noChangeArrowheads="1"/>
          </p:cNvSpPr>
          <p:nvPr/>
        </p:nvSpPr>
        <p:spPr bwMode="auto">
          <a:xfrm>
            <a:off x="2667000" y="2057400"/>
            <a:ext cx="4568825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Discussion of Investor Participation</a:t>
            </a:r>
          </a:p>
          <a:p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Investor Network -- Voluntary Options the Could Be Enabled by Broker-Dealers:</a:t>
            </a:r>
            <a:br>
              <a:rPr lang="en-US" sz="1600" smtClean="0"/>
            </a:br>
            <a:r>
              <a:rPr lang="en-US" sz="1600" smtClean="0"/>
              <a:t>Examples of Capabilities for Issuers and Shareholders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610600" cy="5486400"/>
          </a:xfrm>
        </p:spPr>
        <p:txBody>
          <a:bodyPr/>
          <a:lstStyle/>
          <a:p>
            <a:pPr eaLnBrk="1" hangingPunct="1"/>
            <a:r>
              <a:rPr lang="en-US" sz="1200" dirty="0" smtClean="0"/>
              <a:t>Communications on any date or dates, including but not limited to a record date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/>
          </a:p>
          <a:p>
            <a:pPr eaLnBrk="1" hangingPunct="1"/>
            <a:r>
              <a:rPr lang="en-US" sz="1200" dirty="0" smtClean="0"/>
              <a:t>Easy On-Ramp:  Access </a:t>
            </a:r>
            <a:r>
              <a:rPr lang="en-US" sz="1200" dirty="0" smtClean="0"/>
              <a:t>by shareholders through their online brokerage accounts, email, and other means – consistent with current and new preferences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1200" dirty="0" smtClean="0"/>
              <a:t>Notification by “push” not simply by pull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1200" dirty="0" smtClean="0"/>
              <a:t>Pop-up reminders to vote with direct connection to a voting form -- in a separate, secure site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/>
          </a:p>
          <a:p>
            <a:pPr eaLnBrk="1" hangingPunct="1"/>
            <a:r>
              <a:rPr lang="en-US" sz="1200" dirty="0" smtClean="0"/>
              <a:t>Two-way communications between management, directors and validated shareholders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/>
          </a:p>
          <a:p>
            <a:pPr marL="357188" lvl="1" indent="-357188" eaLnBrk="1" hangingPunct="1"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1200" dirty="0" smtClean="0"/>
              <a:t>Communications among validated shareholders – on virtually any topic – across brokerage firms</a:t>
            </a:r>
          </a:p>
          <a:p>
            <a:pPr marL="357188" lvl="1" indent="-357188" eaLnBrk="1" hangingPunct="1">
              <a:buClr>
                <a:schemeClr val="tx2"/>
              </a:buClr>
              <a:buSzPct val="70000"/>
              <a:buFont typeface="Wingdings" pitchFamily="2" charset="2"/>
              <a:buChar char="n"/>
            </a:pPr>
            <a:endParaRPr lang="en-US" sz="1200" dirty="0" smtClean="0"/>
          </a:p>
          <a:p>
            <a:pPr marL="357188" lvl="1" indent="-357188" eaLnBrk="1" hangingPunct="1"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1200" dirty="0" smtClean="0"/>
              <a:t>Anonymity and accountability, with regard to comments made</a:t>
            </a:r>
          </a:p>
          <a:p>
            <a:pPr marL="357188" lvl="1" indent="-357188" eaLnBrk="1" hangingPunct="1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200" dirty="0" smtClean="0"/>
          </a:p>
          <a:p>
            <a:pPr marL="357188" lvl="1" indent="-357188" eaLnBrk="1" hangingPunct="1"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1200" dirty="0" smtClean="0"/>
              <a:t>Discussion of views and of information found in company filings</a:t>
            </a:r>
          </a:p>
          <a:p>
            <a:pPr marL="357188" lvl="1" indent="-357188" eaLnBrk="1" hangingPunct="1">
              <a:buClr>
                <a:schemeClr val="tx2"/>
              </a:buClr>
              <a:buSzPct val="70000"/>
              <a:buFont typeface="Wingdings" pitchFamily="2" charset="2"/>
              <a:buChar char="n"/>
            </a:pPr>
            <a:endParaRPr lang="en-US" sz="1200" dirty="0" smtClean="0"/>
          </a:p>
          <a:p>
            <a:pPr marL="357188" lvl="1" indent="-357188" eaLnBrk="1" hangingPunct="1"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en-US" sz="1200" dirty="0" smtClean="0"/>
              <a:t>Links to detailed biographical information on directors, that is not included in proxy statements, with streaming video and Q&amp;A with potential candidates</a:t>
            </a:r>
          </a:p>
          <a:p>
            <a:pPr marL="357188" lvl="1" indent="-357188" eaLnBrk="1" hangingPunct="1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200" dirty="0" smtClean="0"/>
          </a:p>
          <a:p>
            <a:pPr eaLnBrk="1" hangingPunct="1"/>
            <a:r>
              <a:rPr lang="en-US" sz="1200" dirty="0" smtClean="0"/>
              <a:t>Valid polls of actual shareholder sentiment.  Detailed questions and unbiased surveys designed by third-party experts.  High levels of confidence in the outcome of a poll.</a:t>
            </a:r>
          </a:p>
          <a:p>
            <a:pPr eaLnBrk="1" hangingPunct="1"/>
            <a:endParaRPr lang="en-US" sz="1400" dirty="0" smtClean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990600" y="6324600"/>
            <a:ext cx="6976590" cy="523220"/>
          </a:xfrm>
          <a:prstGeom prst="rect">
            <a:avLst/>
          </a:prstGeom>
          <a:solidFill>
            <a:schemeClr val="tx2">
              <a:alpha val="67058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The natural technological evolution of the proxy </a:t>
            </a:r>
            <a:r>
              <a:rPr lang="en-US" b="1" dirty="0" smtClean="0"/>
              <a:t>process.  No “option” today for</a:t>
            </a:r>
          </a:p>
          <a:p>
            <a:r>
              <a:rPr lang="en-US" b="1" dirty="0" smtClean="0"/>
              <a:t>issuers to use “social” solutions through broker online facilities. 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9144000" cy="609600"/>
          </a:xfrm>
        </p:spPr>
        <p:txBody>
          <a:bodyPr/>
          <a:lstStyle/>
          <a:p>
            <a:pPr eaLnBrk="1" hangingPunct="1"/>
            <a:r>
              <a:rPr lang="en-US" sz="1600" smtClean="0"/>
              <a:t>Brokerage Firms Could Provide Street Shareholders an Opportunity to Connect Easily.  Example:  The Investor Network Linked to an Issuer-Sponsored Forum</a:t>
            </a:r>
          </a:p>
        </p:txBody>
      </p:sp>
      <p:pic>
        <p:nvPicPr>
          <p:cNvPr id="13315" name="Picture 7" descr="firstrade - holding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76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305800" cy="609600"/>
          </a:xfrm>
        </p:spPr>
        <p:txBody>
          <a:bodyPr/>
          <a:lstStyle/>
          <a:p>
            <a:r>
              <a:rPr lang="en-US" sz="1600" dirty="0" smtClean="0"/>
              <a:t>Client-Directed Voting</a:t>
            </a:r>
            <a:br>
              <a:rPr lang="en-US" sz="1600" dirty="0" smtClean="0"/>
            </a:br>
            <a:r>
              <a:rPr lang="en-US" sz="1600" b="0" dirty="0" smtClean="0"/>
              <a:t>A</a:t>
            </a:r>
            <a:r>
              <a:rPr lang="en-US" sz="1600" dirty="0" smtClean="0"/>
              <a:t>ccessing </a:t>
            </a:r>
            <a:r>
              <a:rPr lang="en-US" sz="1600" dirty="0" smtClean="0"/>
              <a:t>External  Viewpoints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39631" y="1371600"/>
            <a:ext cx="2563691" cy="52014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Firm/Organization 1</a:t>
            </a:r>
          </a:p>
          <a:p>
            <a:endParaRPr lang="en-US" sz="1100" dirty="0" smtClean="0"/>
          </a:p>
          <a:p>
            <a:r>
              <a:rPr lang="en-US" sz="1400" b="1" i="1" dirty="0" smtClean="0"/>
              <a:t>Voting Guidelines Summary</a:t>
            </a:r>
          </a:p>
          <a:p>
            <a:pPr algn="l"/>
            <a:endParaRPr lang="en-US" sz="1100" b="1" u="sng" dirty="0" smtClean="0"/>
          </a:p>
          <a:p>
            <a:pPr algn="l"/>
            <a:endParaRPr lang="en-US" sz="1100" b="1" u="sng" dirty="0" smtClean="0"/>
          </a:p>
          <a:p>
            <a:pPr algn="l"/>
            <a:r>
              <a:rPr lang="en-US" sz="1200" b="1" u="sng" dirty="0" smtClean="0"/>
              <a:t>Summary</a:t>
            </a:r>
          </a:p>
          <a:p>
            <a:pPr algn="l"/>
            <a:endParaRPr lang="en-US" sz="1100" b="1" u="sng" dirty="0" smtClean="0"/>
          </a:p>
          <a:p>
            <a:pPr algn="l"/>
            <a:endParaRPr lang="en-US" sz="1100" b="1" u="sng" dirty="0" smtClean="0"/>
          </a:p>
          <a:p>
            <a:pPr algn="l"/>
            <a:r>
              <a:rPr lang="en-US" sz="1200" b="1" u="sng" dirty="0" smtClean="0"/>
              <a:t>Routine Proposals</a:t>
            </a:r>
          </a:p>
          <a:p>
            <a:pPr algn="l"/>
            <a:endParaRPr lang="en-US" sz="1200" b="1" u="sng" dirty="0" smtClean="0"/>
          </a:p>
          <a:p>
            <a:pPr algn="l"/>
            <a:endParaRPr lang="en-US" sz="1200" b="1" u="sng" dirty="0" smtClean="0"/>
          </a:p>
          <a:p>
            <a:pPr algn="l"/>
            <a:r>
              <a:rPr lang="en-US" sz="1200" b="1" u="sng" dirty="0" smtClean="0"/>
              <a:t>Election of Directors</a:t>
            </a:r>
          </a:p>
          <a:p>
            <a:pPr algn="l"/>
            <a:endParaRPr lang="en-US" sz="1200" b="1" u="sng" dirty="0" smtClean="0"/>
          </a:p>
          <a:p>
            <a:pPr algn="l"/>
            <a:endParaRPr lang="en-US" sz="1200" b="1" u="sng" dirty="0" smtClean="0"/>
          </a:p>
          <a:p>
            <a:pPr algn="l"/>
            <a:r>
              <a:rPr lang="en-US" sz="1200" b="1" u="sng" dirty="0" smtClean="0"/>
              <a:t>Compensation Proposals</a:t>
            </a:r>
          </a:p>
          <a:p>
            <a:pPr algn="l"/>
            <a:endParaRPr lang="en-US" sz="1200" b="1" u="sng" dirty="0" smtClean="0"/>
          </a:p>
          <a:p>
            <a:pPr algn="l"/>
            <a:endParaRPr lang="en-US" sz="1200" b="1" u="sng" dirty="0" smtClean="0"/>
          </a:p>
          <a:p>
            <a:pPr algn="l"/>
            <a:r>
              <a:rPr lang="en-US" sz="1200" b="1" u="sng" dirty="0" smtClean="0"/>
              <a:t>Other Management Proposals</a:t>
            </a:r>
          </a:p>
          <a:p>
            <a:pPr algn="l"/>
            <a:endParaRPr lang="en-US" sz="1200" b="1" u="sng" dirty="0" smtClean="0"/>
          </a:p>
          <a:p>
            <a:pPr algn="l"/>
            <a:endParaRPr lang="en-US" sz="1200" b="1" u="sng" dirty="0" smtClean="0"/>
          </a:p>
          <a:p>
            <a:pPr algn="l"/>
            <a:r>
              <a:rPr lang="en-US" sz="1200" b="1" u="sng" dirty="0" smtClean="0"/>
              <a:t>Shareholder Proposals</a:t>
            </a:r>
          </a:p>
          <a:p>
            <a:pPr algn="l"/>
            <a:endParaRPr lang="en-US" sz="1200" b="1" u="sng" dirty="0" smtClean="0"/>
          </a:p>
          <a:p>
            <a:pPr algn="l"/>
            <a:endParaRPr lang="en-US" sz="1200" b="1" u="sng" dirty="0" smtClean="0"/>
          </a:p>
          <a:p>
            <a:pPr algn="l"/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5914292" y="3786552"/>
            <a:ext cx="468921" cy="457201"/>
          </a:xfrm>
          <a:prstGeom prst="rightArrow">
            <a:avLst/>
          </a:prstGeom>
          <a:solidFill>
            <a:srgbClr val="B1BB2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869722"/>
            <a:ext cx="2895600" cy="3048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38" y="1462453"/>
            <a:ext cx="57970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9647" y="1411069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Expanded View of  </a:t>
            </a:r>
          </a:p>
          <a:p>
            <a:r>
              <a:rPr lang="en-US" b="1" u="sng" dirty="0" smtClean="0"/>
              <a:t>External View Points</a:t>
            </a:r>
          </a:p>
          <a:p>
            <a:r>
              <a:rPr lang="en-US" b="1" u="sng" dirty="0" smtClean="0"/>
              <a:t>(Pull-down Menu)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0" name="Rectangle 46"/>
          <p:cNvSpPr>
            <a:spLocks noChangeArrowheads="1"/>
          </p:cNvSpPr>
          <p:nvPr/>
        </p:nvSpPr>
        <p:spPr bwMode="auto">
          <a:xfrm>
            <a:off x="457200" y="2062480"/>
            <a:ext cx="3429000" cy="2362201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l"/>
            <a:endParaRPr lang="en-US" dirty="0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86106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Companies Realized Additional Savings on Print and Postage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46050" y="762000"/>
            <a:ext cx="8997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</a:rPr>
              <a:t>  </a:t>
            </a:r>
            <a:r>
              <a:rPr lang="en-US" sz="1600" dirty="0">
                <a:solidFill>
                  <a:schemeClr val="bg1"/>
                </a:solidFill>
              </a:rPr>
              <a:t>Estimated Savings to Date for FY10 from Notice and Access: </a:t>
            </a:r>
            <a:r>
              <a:rPr lang="en-US" sz="1600" dirty="0" smtClean="0">
                <a:solidFill>
                  <a:schemeClr val="bg1"/>
                </a:solidFill>
              </a:rPr>
              <a:t>$233 Million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4572000" y="2438400"/>
            <a:ext cx="3124200" cy="830997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D9D9D9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</a:rPr>
              <a:t>By sending a Notice instead of a full set of materials, Notice and Access provides an additional </a:t>
            </a:r>
            <a:r>
              <a:rPr lang="en-US" sz="1200" dirty="0" smtClean="0">
                <a:solidFill>
                  <a:srgbClr val="000000"/>
                </a:solidFill>
              </a:rPr>
              <a:t>method to </a:t>
            </a:r>
            <a:r>
              <a:rPr lang="en-US" sz="1200" dirty="0">
                <a:solidFill>
                  <a:srgbClr val="000000"/>
                </a:solidFill>
              </a:rPr>
              <a:t>save on printing and postage. </a:t>
            </a:r>
          </a:p>
        </p:txBody>
      </p:sp>
      <p:sp>
        <p:nvSpPr>
          <p:cNvPr id="30726" name="Text Box 49"/>
          <p:cNvSpPr txBox="1">
            <a:spLocks noChangeArrowheads="1"/>
          </p:cNvSpPr>
          <p:nvPr/>
        </p:nvSpPr>
        <p:spPr bwMode="auto">
          <a:xfrm>
            <a:off x="457200" y="1371600"/>
            <a:ext cx="5657850" cy="4801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Estimated Savings </a:t>
            </a:r>
            <a:r>
              <a:rPr lang="en-US" b="1" dirty="0" smtClean="0">
                <a:solidFill>
                  <a:schemeClr val="hlink"/>
                </a:solidFill>
              </a:rPr>
              <a:t>to Public Companies from </a:t>
            </a:r>
            <a:r>
              <a:rPr lang="en-US" b="1" dirty="0">
                <a:solidFill>
                  <a:schemeClr val="hlink"/>
                </a:solidFill>
              </a:rPr>
              <a:t>Use of Notice and Access with Beneficial Shareholders</a:t>
            </a:r>
            <a:endParaRPr lang="en-US" dirty="0"/>
          </a:p>
        </p:txBody>
      </p:sp>
      <p:sp>
        <p:nvSpPr>
          <p:cNvPr id="30727" name="Text Box 22"/>
          <p:cNvSpPr txBox="1">
            <a:spLocks noChangeArrowheads="1"/>
          </p:cNvSpPr>
          <p:nvPr/>
        </p:nvSpPr>
        <p:spPr bwMode="auto">
          <a:xfrm>
            <a:off x="1143000" y="46482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200" b="1" dirty="0"/>
              <a:t>* Net of service </a:t>
            </a:r>
            <a:r>
              <a:rPr lang="en-US" sz="1200" b="1" dirty="0" smtClean="0"/>
              <a:t>fees 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0728" name="Text Box 78"/>
          <p:cNvSpPr txBox="1">
            <a:spLocks noChangeArrowheads="1"/>
          </p:cNvSpPr>
          <p:nvPr/>
        </p:nvSpPr>
        <p:spPr bwMode="auto">
          <a:xfrm>
            <a:off x="533400" y="5608320"/>
            <a:ext cx="60960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The </a:t>
            </a:r>
            <a:r>
              <a:rPr lang="en-US" sz="1200" dirty="0" smtClean="0"/>
              <a:t>2010 </a:t>
            </a:r>
            <a:r>
              <a:rPr lang="en-US" sz="1200" dirty="0"/>
              <a:t>unit savings estimate is based on information from NIRI and Broadridge internal data.  It includes a median Annual Report cost of $ 4.32 per NIRI. and an average actual postage cost per package of $ 1.45 per Broadridge.</a:t>
            </a:r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2524125" y="3657600"/>
            <a:ext cx="106680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Est. N&amp;A Savings </a:t>
            </a:r>
            <a:r>
              <a:rPr lang="en-US" sz="1000" dirty="0" smtClean="0"/>
              <a:t>1601 Companies</a:t>
            </a:r>
            <a:r>
              <a:rPr lang="en-US" sz="1000" dirty="0"/>
              <a:t>*</a:t>
            </a:r>
            <a:endParaRPr lang="en-US" sz="1200" dirty="0"/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1314450" y="3657600"/>
            <a:ext cx="99060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Est. N&amp;A Savings </a:t>
            </a:r>
            <a:r>
              <a:rPr lang="en-US" sz="1000" dirty="0" smtClean="0"/>
              <a:t>1363 </a:t>
            </a:r>
            <a:r>
              <a:rPr lang="en-US" sz="1000" dirty="0"/>
              <a:t>Companies*</a:t>
            </a:r>
            <a:endParaRPr lang="en-US" sz="1200" dirty="0"/>
          </a:p>
        </p:txBody>
      </p:sp>
      <p:sp>
        <p:nvSpPr>
          <p:cNvPr id="30732" name="Line 131"/>
          <p:cNvSpPr>
            <a:spLocks noChangeShapeType="1"/>
          </p:cNvSpPr>
          <p:nvPr/>
        </p:nvSpPr>
        <p:spPr bwMode="auto">
          <a:xfrm>
            <a:off x="1371600" y="2509520"/>
            <a:ext cx="2209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3" name="Line 132"/>
          <p:cNvSpPr>
            <a:spLocks noChangeShapeType="1"/>
          </p:cNvSpPr>
          <p:nvPr/>
        </p:nvSpPr>
        <p:spPr bwMode="auto">
          <a:xfrm>
            <a:off x="1371600" y="2865120"/>
            <a:ext cx="2209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4" name="Line 133"/>
          <p:cNvSpPr>
            <a:spLocks noChangeShapeType="1"/>
          </p:cNvSpPr>
          <p:nvPr/>
        </p:nvSpPr>
        <p:spPr bwMode="auto">
          <a:xfrm>
            <a:off x="1371600" y="3232574"/>
            <a:ext cx="2209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5" name="Line 134"/>
          <p:cNvSpPr>
            <a:spLocks noChangeShapeType="1"/>
          </p:cNvSpPr>
          <p:nvPr/>
        </p:nvSpPr>
        <p:spPr bwMode="auto">
          <a:xfrm>
            <a:off x="1371600" y="3576320"/>
            <a:ext cx="2209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6" name="Rectangle 137"/>
          <p:cNvSpPr>
            <a:spLocks noChangeArrowheads="1"/>
          </p:cNvSpPr>
          <p:nvPr/>
        </p:nvSpPr>
        <p:spPr bwMode="auto">
          <a:xfrm>
            <a:off x="457201" y="2189481"/>
            <a:ext cx="869149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C7C2BC"/>
                </a:solidFill>
              </a:rPr>
              <a:t>$300M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C7C2BC"/>
                </a:solidFill>
              </a:rPr>
              <a:t>$200M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C7C2BC"/>
                </a:solidFill>
              </a:rPr>
              <a:t>$100M </a:t>
            </a:r>
          </a:p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C7C2BC"/>
                </a:solidFill>
              </a:rPr>
              <a:t>0</a:t>
            </a:r>
          </a:p>
        </p:txBody>
      </p:sp>
      <p:sp>
        <p:nvSpPr>
          <p:cNvPr id="24717" name="Rectangle 141"/>
          <p:cNvSpPr>
            <a:spLocks noChangeArrowheads="1"/>
          </p:cNvSpPr>
          <p:nvPr/>
        </p:nvSpPr>
        <p:spPr bwMode="auto">
          <a:xfrm>
            <a:off x="1524000" y="2716628"/>
            <a:ext cx="609600" cy="86807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719" name="Rectangle 143"/>
          <p:cNvSpPr>
            <a:spLocks noChangeArrowheads="1"/>
          </p:cNvSpPr>
          <p:nvPr/>
        </p:nvSpPr>
        <p:spPr bwMode="auto">
          <a:xfrm>
            <a:off x="2743200" y="2744763"/>
            <a:ext cx="609600" cy="8485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39" name="Rectangle 144"/>
          <p:cNvSpPr>
            <a:spLocks noChangeArrowheads="1"/>
          </p:cNvSpPr>
          <p:nvPr/>
        </p:nvSpPr>
        <p:spPr bwMode="auto">
          <a:xfrm>
            <a:off x="1292473" y="2763521"/>
            <a:ext cx="842963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1000" dirty="0" smtClean="0">
                <a:solidFill>
                  <a:schemeClr val="bg1"/>
                </a:solidFill>
              </a:rPr>
              <a:t>$238</a:t>
            </a:r>
            <a:endParaRPr lang="en-US" sz="1000" dirty="0">
              <a:solidFill>
                <a:schemeClr val="bg1"/>
              </a:solidFill>
            </a:endParaRPr>
          </a:p>
          <a:p>
            <a:pPr marL="228600" lvl="2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7/1/08-6/30/09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0740" name="Text Box 78"/>
          <p:cNvSpPr txBox="1">
            <a:spLocks noChangeArrowheads="1"/>
          </p:cNvSpPr>
          <p:nvPr/>
        </p:nvSpPr>
        <p:spPr bwMode="auto">
          <a:xfrm>
            <a:off x="533400" y="6400800"/>
            <a:ext cx="6096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The </a:t>
            </a:r>
            <a:r>
              <a:rPr lang="en-US" sz="1200" dirty="0" smtClean="0"/>
              <a:t>2009 </a:t>
            </a:r>
            <a:r>
              <a:rPr lang="en-US" sz="1200" dirty="0"/>
              <a:t>unit savings estimate is based on comparable data from NIRI and Broadridge.</a:t>
            </a:r>
          </a:p>
        </p:txBody>
      </p:sp>
      <p:sp>
        <p:nvSpPr>
          <p:cNvPr id="30741" name="Rectangle 142"/>
          <p:cNvSpPr>
            <a:spLocks noChangeArrowheads="1"/>
          </p:cNvSpPr>
          <p:nvPr/>
        </p:nvSpPr>
        <p:spPr bwMode="auto">
          <a:xfrm>
            <a:off x="2514600" y="2816666"/>
            <a:ext cx="842962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1000" dirty="0" smtClean="0">
                <a:solidFill>
                  <a:schemeClr val="bg1"/>
                </a:solidFill>
              </a:rPr>
              <a:t>$233</a:t>
            </a:r>
            <a:endParaRPr lang="en-US" sz="1000" dirty="0">
              <a:solidFill>
                <a:schemeClr val="bg1"/>
              </a:solidFill>
            </a:endParaRPr>
          </a:p>
          <a:p>
            <a:pPr marL="228600" lvl="2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7/1/09-6/30/10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0" name="Rectangle 46"/>
          <p:cNvSpPr>
            <a:spLocks noChangeArrowheads="1"/>
          </p:cNvSpPr>
          <p:nvPr/>
        </p:nvSpPr>
        <p:spPr bwMode="auto">
          <a:xfrm>
            <a:off x="152400" y="1143000"/>
            <a:ext cx="8839200" cy="528320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l"/>
            <a:endParaRPr lang="en-US" dirty="0"/>
          </a:p>
        </p:txBody>
      </p:sp>
      <p:sp>
        <p:nvSpPr>
          <p:cNvPr id="24579" name="Rectangle 50"/>
          <p:cNvSpPr>
            <a:spLocks noChangeArrowheads="1"/>
          </p:cNvSpPr>
          <p:nvPr/>
        </p:nvSpPr>
        <p:spPr bwMode="auto">
          <a:xfrm>
            <a:off x="152401" y="1788160"/>
            <a:ext cx="708848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100%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90%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80%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70%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60%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50%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40%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30%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20%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10%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0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762000" y="2101428"/>
            <a:ext cx="8077200" cy="3051387"/>
            <a:chOff x="912" y="1506"/>
            <a:chExt cx="1296" cy="1922"/>
          </a:xfrm>
        </p:grpSpPr>
        <p:sp>
          <p:nvSpPr>
            <p:cNvPr id="24622" name="Line 53"/>
            <p:cNvSpPr>
              <a:spLocks noChangeShapeType="1"/>
            </p:cNvSpPr>
            <p:nvPr/>
          </p:nvSpPr>
          <p:spPr bwMode="auto">
            <a:xfrm>
              <a:off x="912" y="1506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3" name="Line 54"/>
            <p:cNvSpPr>
              <a:spLocks noChangeShapeType="1"/>
            </p:cNvSpPr>
            <p:nvPr/>
          </p:nvSpPr>
          <p:spPr bwMode="auto">
            <a:xfrm>
              <a:off x="912" y="1698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4" name="Line 55"/>
            <p:cNvSpPr>
              <a:spLocks noChangeShapeType="1"/>
            </p:cNvSpPr>
            <p:nvPr/>
          </p:nvSpPr>
          <p:spPr bwMode="auto">
            <a:xfrm>
              <a:off x="912" y="1890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5" name="Line 56"/>
            <p:cNvSpPr>
              <a:spLocks noChangeShapeType="1"/>
            </p:cNvSpPr>
            <p:nvPr/>
          </p:nvSpPr>
          <p:spPr bwMode="auto">
            <a:xfrm>
              <a:off x="912" y="2082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6" name="Line 57"/>
            <p:cNvSpPr>
              <a:spLocks noChangeShapeType="1"/>
            </p:cNvSpPr>
            <p:nvPr/>
          </p:nvSpPr>
          <p:spPr bwMode="auto">
            <a:xfrm>
              <a:off x="912" y="2274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7" name="Line 58"/>
            <p:cNvSpPr>
              <a:spLocks noChangeShapeType="1"/>
            </p:cNvSpPr>
            <p:nvPr/>
          </p:nvSpPr>
          <p:spPr bwMode="auto">
            <a:xfrm>
              <a:off x="912" y="2467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8" name="Line 59"/>
            <p:cNvSpPr>
              <a:spLocks noChangeShapeType="1"/>
            </p:cNvSpPr>
            <p:nvPr/>
          </p:nvSpPr>
          <p:spPr bwMode="auto">
            <a:xfrm>
              <a:off x="912" y="2659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29" name="Line 60"/>
            <p:cNvSpPr>
              <a:spLocks noChangeShapeType="1"/>
            </p:cNvSpPr>
            <p:nvPr/>
          </p:nvSpPr>
          <p:spPr bwMode="auto">
            <a:xfrm>
              <a:off x="912" y="2851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30" name="Line 61"/>
            <p:cNvSpPr>
              <a:spLocks noChangeShapeType="1"/>
            </p:cNvSpPr>
            <p:nvPr/>
          </p:nvSpPr>
          <p:spPr bwMode="auto">
            <a:xfrm>
              <a:off x="912" y="3043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31" name="Line 62"/>
            <p:cNvSpPr>
              <a:spLocks noChangeShapeType="1"/>
            </p:cNvSpPr>
            <p:nvPr/>
          </p:nvSpPr>
          <p:spPr bwMode="auto">
            <a:xfrm>
              <a:off x="912" y="3235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32" name="Line 63"/>
            <p:cNvSpPr>
              <a:spLocks noChangeShapeType="1"/>
            </p:cNvSpPr>
            <p:nvPr/>
          </p:nvSpPr>
          <p:spPr bwMode="auto">
            <a:xfrm>
              <a:off x="912" y="3428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581" name="Rectangle 2"/>
          <p:cNvSpPr>
            <a:spLocks noChangeArrowheads="1"/>
          </p:cNvSpPr>
          <p:nvPr/>
        </p:nvSpPr>
        <p:spPr bwMode="gray">
          <a:xfrm>
            <a:off x="314325" y="563881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950913"/>
            <a:r>
              <a:rPr lang="en-US" sz="1600" dirty="0">
                <a:solidFill>
                  <a:schemeClr val="bg1"/>
                </a:solidFill>
              </a:rPr>
              <a:t>Companies Using Notice and </a:t>
            </a:r>
            <a:r>
              <a:rPr lang="en-US" sz="1600" dirty="0" smtClean="0">
                <a:solidFill>
                  <a:schemeClr val="bg1"/>
                </a:solidFill>
              </a:rPr>
              <a:t>Access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Retail Voting Response by Distribution Method by Shares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2" name="Rectangle 28"/>
          <p:cNvSpPr>
            <a:spLocks noChangeArrowheads="1"/>
          </p:cNvSpPr>
          <p:nvPr/>
        </p:nvSpPr>
        <p:spPr bwMode="auto">
          <a:xfrm>
            <a:off x="533400" y="1295401"/>
            <a:ext cx="2103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</a:rPr>
              <a:t>% Shares Voted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sp>
        <p:nvSpPr>
          <p:cNvPr id="24583" name="Rectangle 66"/>
          <p:cNvSpPr>
            <a:spLocks noChangeArrowheads="1"/>
          </p:cNvSpPr>
          <p:nvPr/>
        </p:nvSpPr>
        <p:spPr bwMode="auto">
          <a:xfrm>
            <a:off x="3352800" y="1463041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4" name="Rectangle 68"/>
          <p:cNvSpPr>
            <a:spLocks noChangeArrowheads="1"/>
          </p:cNvSpPr>
          <p:nvPr/>
        </p:nvSpPr>
        <p:spPr bwMode="auto">
          <a:xfrm>
            <a:off x="6096000" y="1468121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830264" y="4714240"/>
            <a:ext cx="568325" cy="44704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1296988" y="4623207"/>
            <a:ext cx="569912" cy="53170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1946276" y="2835048"/>
            <a:ext cx="569913" cy="2310999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88" name="Rectangle 31"/>
          <p:cNvSpPr>
            <a:spLocks noChangeArrowheads="1"/>
          </p:cNvSpPr>
          <p:nvPr/>
        </p:nvSpPr>
        <p:spPr bwMode="auto">
          <a:xfrm>
            <a:off x="1693652" y="2926080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73.93%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2435226" y="2874061"/>
            <a:ext cx="569913" cy="227584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90" name="Rectangle 33"/>
          <p:cNvSpPr>
            <a:spLocks noChangeArrowheads="1"/>
          </p:cNvSpPr>
          <p:nvPr/>
        </p:nvSpPr>
        <p:spPr bwMode="auto">
          <a:xfrm>
            <a:off x="2209801" y="3022601"/>
            <a:ext cx="7858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73.07%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3124201" y="2662730"/>
            <a:ext cx="569913" cy="249692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92" name="Rectangle 35"/>
          <p:cNvSpPr>
            <a:spLocks noChangeArrowheads="1"/>
          </p:cNvSpPr>
          <p:nvPr/>
        </p:nvSpPr>
        <p:spPr bwMode="auto">
          <a:xfrm>
            <a:off x="2871655" y="2697481"/>
            <a:ext cx="7858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81.88%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3604582" y="2815539"/>
            <a:ext cx="569913" cy="2340864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94" name="Rectangle 37"/>
          <p:cNvSpPr>
            <a:spLocks noChangeArrowheads="1"/>
          </p:cNvSpPr>
          <p:nvPr/>
        </p:nvSpPr>
        <p:spPr bwMode="auto">
          <a:xfrm>
            <a:off x="3373891" y="2835763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78.70%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4256088" y="4278578"/>
            <a:ext cx="569912" cy="877824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96" name="Rectangle 39"/>
          <p:cNvSpPr>
            <a:spLocks noChangeArrowheads="1"/>
          </p:cNvSpPr>
          <p:nvPr/>
        </p:nvSpPr>
        <p:spPr bwMode="auto">
          <a:xfrm>
            <a:off x="3999525" y="4376878"/>
            <a:ext cx="7858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29.20%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4749801" y="4179450"/>
            <a:ext cx="569913" cy="97536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98" name="Rectangle 41"/>
          <p:cNvSpPr>
            <a:spLocks noChangeArrowheads="1"/>
          </p:cNvSpPr>
          <p:nvPr/>
        </p:nvSpPr>
        <p:spPr bwMode="auto">
          <a:xfrm>
            <a:off x="4529017" y="4251572"/>
            <a:ext cx="7858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31.8%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8742" name="Rectangle 70"/>
          <p:cNvSpPr>
            <a:spLocks noChangeArrowheads="1"/>
          </p:cNvSpPr>
          <p:nvPr/>
        </p:nvSpPr>
        <p:spPr bwMode="auto">
          <a:xfrm>
            <a:off x="5435601" y="4333361"/>
            <a:ext cx="569913" cy="829056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00" name="Rectangle 71"/>
          <p:cNvSpPr>
            <a:spLocks noChangeArrowheads="1"/>
          </p:cNvSpPr>
          <p:nvPr/>
        </p:nvSpPr>
        <p:spPr bwMode="auto">
          <a:xfrm>
            <a:off x="5181600" y="4389120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28.70%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8744" name="Rectangle 72"/>
          <p:cNvSpPr>
            <a:spLocks noChangeArrowheads="1"/>
          </p:cNvSpPr>
          <p:nvPr/>
        </p:nvSpPr>
        <p:spPr bwMode="auto">
          <a:xfrm>
            <a:off x="5880101" y="4187547"/>
            <a:ext cx="569913" cy="97536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02" name="Rectangle 73"/>
          <p:cNvSpPr>
            <a:spLocks noChangeArrowheads="1"/>
          </p:cNvSpPr>
          <p:nvPr/>
        </p:nvSpPr>
        <p:spPr bwMode="auto">
          <a:xfrm>
            <a:off x="5680496" y="4235761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31.01%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8746" name="Rectangle 74"/>
          <p:cNvSpPr>
            <a:spLocks noChangeArrowheads="1"/>
          </p:cNvSpPr>
          <p:nvPr/>
        </p:nvSpPr>
        <p:spPr bwMode="auto">
          <a:xfrm>
            <a:off x="6584951" y="3123914"/>
            <a:ext cx="568325" cy="2028749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04" name="Rectangle 75"/>
          <p:cNvSpPr>
            <a:spLocks noChangeArrowheads="1"/>
          </p:cNvSpPr>
          <p:nvPr/>
        </p:nvSpPr>
        <p:spPr bwMode="auto">
          <a:xfrm>
            <a:off x="6324600" y="3251200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66.91%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8748" name="Rectangle 76"/>
          <p:cNvSpPr>
            <a:spLocks noChangeArrowheads="1"/>
          </p:cNvSpPr>
          <p:nvPr/>
        </p:nvSpPr>
        <p:spPr bwMode="auto">
          <a:xfrm>
            <a:off x="7067551" y="2970556"/>
            <a:ext cx="568325" cy="217505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06" name="Rectangle 77"/>
          <p:cNvSpPr>
            <a:spLocks noChangeArrowheads="1"/>
          </p:cNvSpPr>
          <p:nvPr/>
        </p:nvSpPr>
        <p:spPr bwMode="auto">
          <a:xfrm>
            <a:off x="6873876" y="3088640"/>
            <a:ext cx="7858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70.66%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8750" name="Rectangle 78"/>
          <p:cNvSpPr>
            <a:spLocks noChangeArrowheads="1"/>
          </p:cNvSpPr>
          <p:nvPr/>
        </p:nvSpPr>
        <p:spPr bwMode="auto">
          <a:xfrm>
            <a:off x="7696200" y="2518950"/>
            <a:ext cx="568325" cy="263347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08" name="Rectangle 79"/>
          <p:cNvSpPr>
            <a:spLocks noChangeArrowheads="1"/>
          </p:cNvSpPr>
          <p:nvPr/>
        </p:nvSpPr>
        <p:spPr bwMode="auto">
          <a:xfrm>
            <a:off x="7467600" y="2547283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86.66%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8242301" y="2501099"/>
            <a:ext cx="568325" cy="265297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10" name="Rectangle 81"/>
          <p:cNvSpPr>
            <a:spLocks noChangeArrowheads="1"/>
          </p:cNvSpPr>
          <p:nvPr/>
        </p:nvSpPr>
        <p:spPr bwMode="auto">
          <a:xfrm>
            <a:off x="8034338" y="2590800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87.22%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611" name="Rectangle 90"/>
          <p:cNvSpPr>
            <a:spLocks noChangeArrowheads="1"/>
          </p:cNvSpPr>
          <p:nvPr/>
        </p:nvSpPr>
        <p:spPr bwMode="auto">
          <a:xfrm>
            <a:off x="7889876" y="5198534"/>
            <a:ext cx="1090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Total Quorum</a:t>
            </a:r>
            <a:endParaRPr lang="en-US" sz="500" dirty="0"/>
          </a:p>
          <a:p>
            <a:pPr algn="l"/>
            <a:endParaRPr lang="en-US" sz="700" dirty="0"/>
          </a:p>
          <a:p>
            <a:pPr algn="l"/>
            <a:endParaRPr lang="en-US" sz="700" dirty="0"/>
          </a:p>
          <a:p>
            <a:pPr algn="l"/>
            <a:r>
              <a:rPr lang="en-US" sz="700" dirty="0"/>
              <a:t>All shares voted including broker vote </a:t>
            </a:r>
          </a:p>
        </p:txBody>
      </p:sp>
      <p:sp>
        <p:nvSpPr>
          <p:cNvPr id="24612" name="Rectangle 92"/>
          <p:cNvSpPr>
            <a:spLocks noChangeArrowheads="1"/>
          </p:cNvSpPr>
          <p:nvPr/>
        </p:nvSpPr>
        <p:spPr bwMode="auto">
          <a:xfrm>
            <a:off x="3505200" y="1409364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000" b="1" dirty="0" smtClean="0"/>
              <a:t>Last Year </a:t>
            </a:r>
            <a:r>
              <a:rPr lang="en-US" sz="1000" dirty="0" smtClean="0"/>
              <a:t>(7/1/08-6/30/09)</a:t>
            </a:r>
            <a:endParaRPr lang="en-US" sz="1000" dirty="0"/>
          </a:p>
        </p:txBody>
      </p:sp>
      <p:sp>
        <p:nvSpPr>
          <p:cNvPr id="24613" name="Rectangle 93"/>
          <p:cNvSpPr>
            <a:spLocks noChangeArrowheads="1"/>
          </p:cNvSpPr>
          <p:nvPr/>
        </p:nvSpPr>
        <p:spPr bwMode="auto">
          <a:xfrm>
            <a:off x="6183313" y="1415627"/>
            <a:ext cx="19351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 b="1" dirty="0" smtClean="0"/>
              <a:t> Current </a:t>
            </a:r>
            <a:r>
              <a:rPr lang="en-US" sz="1000" b="1" dirty="0"/>
              <a:t>Year </a:t>
            </a:r>
            <a:r>
              <a:rPr lang="en-US" sz="1000" dirty="0" smtClean="0"/>
              <a:t>(7/1/09-6/30/10)</a:t>
            </a:r>
            <a:endParaRPr lang="en-US" sz="1000" dirty="0"/>
          </a:p>
        </p:txBody>
      </p:sp>
      <p:sp>
        <p:nvSpPr>
          <p:cNvPr id="24614" name="Rectangle 94"/>
          <p:cNvSpPr>
            <a:spLocks noChangeArrowheads="1"/>
          </p:cNvSpPr>
          <p:nvPr/>
        </p:nvSpPr>
        <p:spPr bwMode="auto">
          <a:xfrm>
            <a:off x="838200" y="5208693"/>
            <a:ext cx="1143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Notice Recipients</a:t>
            </a:r>
          </a:p>
          <a:p>
            <a:pPr algn="l"/>
            <a:endParaRPr lang="en-US" sz="800" dirty="0"/>
          </a:p>
          <a:p>
            <a:pPr algn="l"/>
            <a:endParaRPr lang="en-US" sz="700" dirty="0"/>
          </a:p>
          <a:p>
            <a:pPr algn="l"/>
            <a:r>
              <a:rPr lang="en-US" sz="700" dirty="0"/>
              <a:t>Shareholders who received a notice only </a:t>
            </a:r>
          </a:p>
        </p:txBody>
      </p:sp>
      <p:sp>
        <p:nvSpPr>
          <p:cNvPr id="24615" name="Rectangle 95"/>
          <p:cNvSpPr>
            <a:spLocks noChangeArrowheads="1"/>
          </p:cNvSpPr>
          <p:nvPr/>
        </p:nvSpPr>
        <p:spPr bwMode="auto">
          <a:xfrm>
            <a:off x="2036763" y="5218854"/>
            <a:ext cx="1130300" cy="8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Full Package </a:t>
            </a:r>
            <a:br>
              <a:rPr lang="en-US" sz="800" dirty="0"/>
            </a:br>
            <a:r>
              <a:rPr lang="en-US" sz="800" dirty="0"/>
              <a:t>by Consent</a:t>
            </a:r>
          </a:p>
          <a:p>
            <a:pPr algn="l"/>
            <a:endParaRPr lang="en-US" sz="500" dirty="0"/>
          </a:p>
          <a:p>
            <a:pPr algn="l">
              <a:lnSpc>
                <a:spcPct val="110000"/>
              </a:lnSpc>
            </a:pPr>
            <a:r>
              <a:rPr lang="en-US" sz="700" dirty="0"/>
              <a:t>Shareholders who previously requested to always receive full package materials</a:t>
            </a:r>
          </a:p>
        </p:txBody>
      </p:sp>
      <p:sp>
        <p:nvSpPr>
          <p:cNvPr id="24616" name="Rectangle 96"/>
          <p:cNvSpPr>
            <a:spLocks noChangeArrowheads="1"/>
          </p:cNvSpPr>
          <p:nvPr/>
        </p:nvSpPr>
        <p:spPr bwMode="auto">
          <a:xfrm>
            <a:off x="3200401" y="5208694"/>
            <a:ext cx="109061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Full Package by Fulfillment</a:t>
            </a:r>
          </a:p>
          <a:p>
            <a:pPr algn="l"/>
            <a:endParaRPr lang="en-US" sz="700" dirty="0"/>
          </a:p>
          <a:p>
            <a:pPr algn="l"/>
            <a:r>
              <a:rPr lang="en-US" sz="700" dirty="0"/>
              <a:t>Shareholders  who received a notice and requested full package materials</a:t>
            </a:r>
          </a:p>
        </p:txBody>
      </p:sp>
      <p:sp>
        <p:nvSpPr>
          <p:cNvPr id="24617" name="Rectangle 97"/>
          <p:cNvSpPr>
            <a:spLocks noChangeArrowheads="1"/>
          </p:cNvSpPr>
          <p:nvPr/>
        </p:nvSpPr>
        <p:spPr bwMode="auto">
          <a:xfrm>
            <a:off x="4343400" y="5201920"/>
            <a:ext cx="11430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Full Package by Stratification</a:t>
            </a:r>
          </a:p>
          <a:p>
            <a:pPr algn="l"/>
            <a:endParaRPr lang="en-US" sz="700" dirty="0"/>
          </a:p>
          <a:p>
            <a:pPr algn="l"/>
            <a:r>
              <a:rPr lang="en-US" sz="700" dirty="0"/>
              <a:t>Shareholders who received full package materials because the issuer chose to send full package materials to a subset of shareholders </a:t>
            </a:r>
          </a:p>
        </p:txBody>
      </p:sp>
      <p:sp>
        <p:nvSpPr>
          <p:cNvPr id="24618" name="Rectangle 98"/>
          <p:cNvSpPr>
            <a:spLocks noChangeArrowheads="1"/>
          </p:cNvSpPr>
          <p:nvPr/>
        </p:nvSpPr>
        <p:spPr bwMode="auto">
          <a:xfrm>
            <a:off x="5562600" y="5201920"/>
            <a:ext cx="1143000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Total Actual Retail Returns </a:t>
            </a:r>
          </a:p>
          <a:p>
            <a:pPr algn="l"/>
            <a:endParaRPr lang="en-US" sz="500" dirty="0"/>
          </a:p>
          <a:p>
            <a:pPr algn="l">
              <a:lnSpc>
                <a:spcPct val="110000"/>
              </a:lnSpc>
            </a:pPr>
            <a:r>
              <a:rPr lang="en-US" sz="700" dirty="0"/>
              <a:t>Actual retail vote instructions received</a:t>
            </a:r>
          </a:p>
        </p:txBody>
      </p:sp>
      <p:sp>
        <p:nvSpPr>
          <p:cNvPr id="24619" name="Rectangle 99"/>
          <p:cNvSpPr>
            <a:spLocks noChangeArrowheads="1"/>
          </p:cNvSpPr>
          <p:nvPr/>
        </p:nvSpPr>
        <p:spPr bwMode="auto">
          <a:xfrm>
            <a:off x="6705600" y="5208693"/>
            <a:ext cx="1130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Total Actual Returns – All Shareholders </a:t>
            </a:r>
          </a:p>
          <a:p>
            <a:pPr algn="l"/>
            <a:endParaRPr lang="en-US" sz="700" dirty="0"/>
          </a:p>
          <a:p>
            <a:pPr algn="l"/>
            <a:r>
              <a:rPr lang="en-US" sz="700" dirty="0"/>
              <a:t>Actual vote instructions received from all shareholders </a:t>
            </a:r>
          </a:p>
        </p:txBody>
      </p:sp>
      <p:sp>
        <p:nvSpPr>
          <p:cNvPr id="24620" name="Rectangle 27"/>
          <p:cNvSpPr>
            <a:spLocks noChangeArrowheads="1"/>
          </p:cNvSpPr>
          <p:nvPr/>
        </p:nvSpPr>
        <p:spPr bwMode="auto">
          <a:xfrm>
            <a:off x="1069975" y="4632960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18.12%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621" name="Rectangle 25"/>
          <p:cNvSpPr>
            <a:spLocks noChangeArrowheads="1"/>
          </p:cNvSpPr>
          <p:nvPr/>
        </p:nvSpPr>
        <p:spPr bwMode="auto">
          <a:xfrm>
            <a:off x="550652" y="4714240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15.28%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0" name="Right Arrow 59"/>
          <p:cNvSpPr/>
          <p:nvPr/>
        </p:nvSpPr>
        <p:spPr bwMode="auto">
          <a:xfrm rot="3919669">
            <a:off x="5290017" y="3121278"/>
            <a:ext cx="990600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6"/>
          <p:cNvSpPr>
            <a:spLocks noChangeArrowheads="1"/>
          </p:cNvSpPr>
          <p:nvPr/>
        </p:nvSpPr>
        <p:spPr bwMode="auto">
          <a:xfrm>
            <a:off x="4267200" y="1828800"/>
            <a:ext cx="4343400" cy="427736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l"/>
            <a:endParaRPr 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267201" y="1788160"/>
            <a:ext cx="708848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100%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90%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80%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70%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60%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50%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40%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30%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20%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10%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0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02200" y="2101428"/>
            <a:ext cx="3581400" cy="3051387"/>
            <a:chOff x="912" y="1506"/>
            <a:chExt cx="1296" cy="1922"/>
          </a:xfrm>
        </p:grpSpPr>
        <p:sp>
          <p:nvSpPr>
            <p:cNvPr id="25656" name="Line 5"/>
            <p:cNvSpPr>
              <a:spLocks noChangeShapeType="1"/>
            </p:cNvSpPr>
            <p:nvPr/>
          </p:nvSpPr>
          <p:spPr bwMode="auto">
            <a:xfrm>
              <a:off x="912" y="1506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57" name="Line 6"/>
            <p:cNvSpPr>
              <a:spLocks noChangeShapeType="1"/>
            </p:cNvSpPr>
            <p:nvPr/>
          </p:nvSpPr>
          <p:spPr bwMode="auto">
            <a:xfrm>
              <a:off x="912" y="1698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58" name="Line 7"/>
            <p:cNvSpPr>
              <a:spLocks noChangeShapeType="1"/>
            </p:cNvSpPr>
            <p:nvPr/>
          </p:nvSpPr>
          <p:spPr bwMode="auto">
            <a:xfrm>
              <a:off x="912" y="1890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59" name="Line 8"/>
            <p:cNvSpPr>
              <a:spLocks noChangeShapeType="1"/>
            </p:cNvSpPr>
            <p:nvPr/>
          </p:nvSpPr>
          <p:spPr bwMode="auto">
            <a:xfrm>
              <a:off x="912" y="2082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60" name="Line 9"/>
            <p:cNvSpPr>
              <a:spLocks noChangeShapeType="1"/>
            </p:cNvSpPr>
            <p:nvPr/>
          </p:nvSpPr>
          <p:spPr bwMode="auto">
            <a:xfrm>
              <a:off x="912" y="2274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61" name="Line 10"/>
            <p:cNvSpPr>
              <a:spLocks noChangeShapeType="1"/>
            </p:cNvSpPr>
            <p:nvPr/>
          </p:nvSpPr>
          <p:spPr bwMode="auto">
            <a:xfrm>
              <a:off x="912" y="2467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62" name="Line 11"/>
            <p:cNvSpPr>
              <a:spLocks noChangeShapeType="1"/>
            </p:cNvSpPr>
            <p:nvPr/>
          </p:nvSpPr>
          <p:spPr bwMode="auto">
            <a:xfrm>
              <a:off x="912" y="2659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63" name="Line 12"/>
            <p:cNvSpPr>
              <a:spLocks noChangeShapeType="1"/>
            </p:cNvSpPr>
            <p:nvPr/>
          </p:nvSpPr>
          <p:spPr bwMode="auto">
            <a:xfrm>
              <a:off x="912" y="2851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64" name="Line 13"/>
            <p:cNvSpPr>
              <a:spLocks noChangeShapeType="1"/>
            </p:cNvSpPr>
            <p:nvPr/>
          </p:nvSpPr>
          <p:spPr bwMode="auto">
            <a:xfrm>
              <a:off x="912" y="3043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65" name="Line 14"/>
            <p:cNvSpPr>
              <a:spLocks noChangeShapeType="1"/>
            </p:cNvSpPr>
            <p:nvPr/>
          </p:nvSpPr>
          <p:spPr bwMode="auto">
            <a:xfrm>
              <a:off x="912" y="3235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66" name="Line 15"/>
            <p:cNvSpPr>
              <a:spLocks noChangeShapeType="1"/>
            </p:cNvSpPr>
            <p:nvPr/>
          </p:nvSpPr>
          <p:spPr bwMode="auto">
            <a:xfrm>
              <a:off x="912" y="3428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245" name="Rectangle 2"/>
          <p:cNvSpPr>
            <a:spLocks noChangeArrowheads="1"/>
          </p:cNvSpPr>
          <p:nvPr/>
        </p:nvSpPr>
        <p:spPr bwMode="gray">
          <a:xfrm>
            <a:off x="304800" y="553721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950913"/>
            <a:r>
              <a:rPr lang="en-US" sz="1600" dirty="0">
                <a:solidFill>
                  <a:schemeClr val="bg1"/>
                </a:solidFill>
              </a:rPr>
              <a:t>Companies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Using Notice and </a:t>
            </a:r>
            <a:r>
              <a:rPr lang="en-US" sz="1600" dirty="0" smtClean="0">
                <a:solidFill>
                  <a:schemeClr val="bg1"/>
                </a:solidFill>
              </a:rPr>
              <a:t>Access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Retail Voting Response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606" name="Rectangle 17"/>
          <p:cNvSpPr>
            <a:spLocks noChangeArrowheads="1"/>
          </p:cNvSpPr>
          <p:nvPr/>
        </p:nvSpPr>
        <p:spPr bwMode="auto">
          <a:xfrm>
            <a:off x="4343401" y="1463040"/>
            <a:ext cx="1525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dirty="0">
                <a:solidFill>
                  <a:schemeClr val="hlink"/>
                </a:solidFill>
              </a:rPr>
              <a:t>% Shares Voted</a:t>
            </a:r>
          </a:p>
        </p:txBody>
      </p:sp>
      <p:sp>
        <p:nvSpPr>
          <p:cNvPr id="25607" name="Rectangle 18"/>
          <p:cNvSpPr>
            <a:spLocks noChangeArrowheads="1"/>
          </p:cNvSpPr>
          <p:nvPr/>
        </p:nvSpPr>
        <p:spPr bwMode="auto">
          <a:xfrm>
            <a:off x="609600" y="6553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8" name="Rectangle 20"/>
          <p:cNvSpPr>
            <a:spLocks noChangeArrowheads="1"/>
          </p:cNvSpPr>
          <p:nvPr/>
        </p:nvSpPr>
        <p:spPr bwMode="auto">
          <a:xfrm>
            <a:off x="609600" y="6781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9" name="Rectangle 23"/>
          <p:cNvSpPr>
            <a:spLocks noChangeArrowheads="1"/>
          </p:cNvSpPr>
          <p:nvPr/>
        </p:nvSpPr>
        <p:spPr bwMode="auto">
          <a:xfrm>
            <a:off x="558800" y="4876800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>
                <a:solidFill>
                  <a:schemeClr val="bg1"/>
                </a:solidFill>
              </a:rPr>
              <a:t>14.28%</a:t>
            </a:r>
          </a:p>
        </p:txBody>
      </p:sp>
      <p:sp>
        <p:nvSpPr>
          <p:cNvPr id="25610" name="Rectangle 25"/>
          <p:cNvSpPr>
            <a:spLocks noChangeArrowheads="1"/>
          </p:cNvSpPr>
          <p:nvPr/>
        </p:nvSpPr>
        <p:spPr bwMode="auto">
          <a:xfrm>
            <a:off x="1130300" y="4809067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>
                <a:solidFill>
                  <a:schemeClr val="bg1"/>
                </a:solidFill>
              </a:rPr>
              <a:t>13.48%</a:t>
            </a:r>
          </a:p>
        </p:txBody>
      </p:sp>
      <p:sp>
        <p:nvSpPr>
          <p:cNvPr id="25611" name="Rectangle 27"/>
          <p:cNvSpPr>
            <a:spLocks noChangeArrowheads="1"/>
          </p:cNvSpPr>
          <p:nvPr/>
        </p:nvSpPr>
        <p:spPr bwMode="auto">
          <a:xfrm>
            <a:off x="1752600" y="2667001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>
                <a:solidFill>
                  <a:schemeClr val="bg1"/>
                </a:solidFill>
              </a:rPr>
              <a:t>79.66%</a:t>
            </a:r>
          </a:p>
        </p:txBody>
      </p:sp>
      <p:sp>
        <p:nvSpPr>
          <p:cNvPr id="25612" name="Rectangle 29"/>
          <p:cNvSpPr>
            <a:spLocks noChangeArrowheads="1"/>
          </p:cNvSpPr>
          <p:nvPr/>
        </p:nvSpPr>
        <p:spPr bwMode="auto">
          <a:xfrm>
            <a:off x="2286001" y="2971801"/>
            <a:ext cx="7858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>
                <a:solidFill>
                  <a:schemeClr val="bg1"/>
                </a:solidFill>
              </a:rPr>
              <a:t>74.23%</a:t>
            </a:r>
          </a:p>
        </p:txBody>
      </p:sp>
      <p:sp>
        <p:nvSpPr>
          <p:cNvPr id="25613" name="Rectangle 31"/>
          <p:cNvSpPr>
            <a:spLocks noChangeArrowheads="1"/>
          </p:cNvSpPr>
          <p:nvPr/>
        </p:nvSpPr>
        <p:spPr bwMode="auto">
          <a:xfrm>
            <a:off x="2895601" y="2971801"/>
            <a:ext cx="7858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>
                <a:solidFill>
                  <a:schemeClr val="bg1"/>
                </a:solidFill>
              </a:rPr>
              <a:t>81.59%</a:t>
            </a:r>
          </a:p>
        </p:txBody>
      </p:sp>
      <p:sp>
        <p:nvSpPr>
          <p:cNvPr id="48166" name="Rectangle 38"/>
          <p:cNvSpPr>
            <a:spLocks noChangeArrowheads="1"/>
          </p:cNvSpPr>
          <p:nvPr/>
        </p:nvSpPr>
        <p:spPr bwMode="auto">
          <a:xfrm>
            <a:off x="5105401" y="4155034"/>
            <a:ext cx="569913" cy="994867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15" name="Rectangle 39"/>
          <p:cNvSpPr>
            <a:spLocks noChangeArrowheads="1"/>
          </p:cNvSpPr>
          <p:nvPr/>
        </p:nvSpPr>
        <p:spPr bwMode="auto">
          <a:xfrm>
            <a:off x="4849813" y="4180331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31.95%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8168" name="Rectangle 40"/>
          <p:cNvSpPr>
            <a:spLocks noChangeArrowheads="1"/>
          </p:cNvSpPr>
          <p:nvPr/>
        </p:nvSpPr>
        <p:spPr bwMode="auto">
          <a:xfrm>
            <a:off x="5575301" y="4354064"/>
            <a:ext cx="569913" cy="79979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17" name="Rectangle 41"/>
          <p:cNvSpPr>
            <a:spLocks noChangeArrowheads="1"/>
          </p:cNvSpPr>
          <p:nvPr/>
        </p:nvSpPr>
        <p:spPr bwMode="auto">
          <a:xfrm>
            <a:off x="5373688" y="4373881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27.29%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8170" name="Rectangle 42"/>
          <p:cNvSpPr>
            <a:spLocks noChangeArrowheads="1"/>
          </p:cNvSpPr>
          <p:nvPr/>
        </p:nvSpPr>
        <p:spPr bwMode="auto">
          <a:xfrm>
            <a:off x="6197601" y="3232818"/>
            <a:ext cx="568325" cy="1921459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19" name="Rectangle 43"/>
          <p:cNvSpPr>
            <a:spLocks noChangeArrowheads="1"/>
          </p:cNvSpPr>
          <p:nvPr/>
        </p:nvSpPr>
        <p:spPr bwMode="auto">
          <a:xfrm>
            <a:off x="6002548" y="3314078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61.44%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8172" name="Rectangle 44"/>
          <p:cNvSpPr>
            <a:spLocks noChangeArrowheads="1"/>
          </p:cNvSpPr>
          <p:nvPr/>
        </p:nvSpPr>
        <p:spPr bwMode="auto">
          <a:xfrm>
            <a:off x="6705601" y="3413760"/>
            <a:ext cx="568325" cy="173348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21" name="Rectangle 45"/>
          <p:cNvSpPr>
            <a:spLocks noChangeArrowheads="1"/>
          </p:cNvSpPr>
          <p:nvPr/>
        </p:nvSpPr>
        <p:spPr bwMode="auto">
          <a:xfrm>
            <a:off x="6484193" y="3476638"/>
            <a:ext cx="8207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57.70%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8174" name="Rectangle 46"/>
          <p:cNvSpPr>
            <a:spLocks noChangeArrowheads="1"/>
          </p:cNvSpPr>
          <p:nvPr/>
        </p:nvSpPr>
        <p:spPr bwMode="auto">
          <a:xfrm>
            <a:off x="7346951" y="2571699"/>
            <a:ext cx="568325" cy="2584704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23" name="Rectangle 47"/>
          <p:cNvSpPr>
            <a:spLocks noChangeArrowheads="1"/>
          </p:cNvSpPr>
          <p:nvPr/>
        </p:nvSpPr>
        <p:spPr bwMode="auto">
          <a:xfrm>
            <a:off x="7162800" y="2682240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83.06%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8176" name="Rectangle 48"/>
          <p:cNvSpPr>
            <a:spLocks noChangeArrowheads="1"/>
          </p:cNvSpPr>
          <p:nvPr/>
        </p:nvSpPr>
        <p:spPr bwMode="auto">
          <a:xfrm>
            <a:off x="7848601" y="2835047"/>
            <a:ext cx="568325" cy="232664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25" name="Rectangle 49"/>
          <p:cNvSpPr>
            <a:spLocks noChangeArrowheads="1"/>
          </p:cNvSpPr>
          <p:nvPr/>
        </p:nvSpPr>
        <p:spPr bwMode="auto">
          <a:xfrm>
            <a:off x="7653070" y="2907678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76.38%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5626" name="Rectangle 56"/>
          <p:cNvSpPr>
            <a:spLocks noChangeArrowheads="1"/>
          </p:cNvSpPr>
          <p:nvPr/>
        </p:nvSpPr>
        <p:spPr bwMode="auto">
          <a:xfrm>
            <a:off x="7499351" y="5218854"/>
            <a:ext cx="1090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Total Quorum</a:t>
            </a:r>
            <a:endParaRPr lang="en-US" sz="500" dirty="0"/>
          </a:p>
          <a:p>
            <a:pPr algn="l"/>
            <a:endParaRPr lang="en-US" sz="700" dirty="0"/>
          </a:p>
          <a:p>
            <a:pPr algn="l"/>
            <a:endParaRPr lang="en-US" sz="700" dirty="0"/>
          </a:p>
          <a:p>
            <a:pPr algn="l"/>
            <a:r>
              <a:rPr lang="en-US" sz="700" dirty="0"/>
              <a:t>All shares voted including broker vote</a:t>
            </a:r>
          </a:p>
        </p:txBody>
      </p:sp>
      <p:sp>
        <p:nvSpPr>
          <p:cNvPr id="48185" name="Rectangle 46"/>
          <p:cNvSpPr>
            <a:spLocks noChangeArrowheads="1"/>
          </p:cNvSpPr>
          <p:nvPr/>
        </p:nvSpPr>
        <p:spPr bwMode="auto">
          <a:xfrm>
            <a:off x="381000" y="1828800"/>
            <a:ext cx="3505200" cy="439420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l"/>
            <a:endParaRPr lang="en-US" dirty="0"/>
          </a:p>
        </p:txBody>
      </p:sp>
      <p:sp>
        <p:nvSpPr>
          <p:cNvPr id="25628" name="Rectangle 58"/>
          <p:cNvSpPr>
            <a:spLocks noChangeArrowheads="1"/>
          </p:cNvSpPr>
          <p:nvPr/>
        </p:nvSpPr>
        <p:spPr bwMode="auto">
          <a:xfrm>
            <a:off x="457201" y="1794933"/>
            <a:ext cx="708848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100%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90%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80%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70%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60%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50%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40%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30%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20%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10%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0</a:t>
            </a: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1066800" y="2060788"/>
            <a:ext cx="2819400" cy="3051387"/>
            <a:chOff x="912" y="1506"/>
            <a:chExt cx="1296" cy="1922"/>
          </a:xfrm>
        </p:grpSpPr>
        <p:sp>
          <p:nvSpPr>
            <p:cNvPr id="25645" name="Line 60"/>
            <p:cNvSpPr>
              <a:spLocks noChangeShapeType="1"/>
            </p:cNvSpPr>
            <p:nvPr/>
          </p:nvSpPr>
          <p:spPr bwMode="auto">
            <a:xfrm>
              <a:off x="912" y="1506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46" name="Line 61"/>
            <p:cNvSpPr>
              <a:spLocks noChangeShapeType="1"/>
            </p:cNvSpPr>
            <p:nvPr/>
          </p:nvSpPr>
          <p:spPr bwMode="auto">
            <a:xfrm>
              <a:off x="912" y="1698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47" name="Line 62"/>
            <p:cNvSpPr>
              <a:spLocks noChangeShapeType="1"/>
            </p:cNvSpPr>
            <p:nvPr/>
          </p:nvSpPr>
          <p:spPr bwMode="auto">
            <a:xfrm>
              <a:off x="912" y="1890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48" name="Line 63"/>
            <p:cNvSpPr>
              <a:spLocks noChangeShapeType="1"/>
            </p:cNvSpPr>
            <p:nvPr/>
          </p:nvSpPr>
          <p:spPr bwMode="auto">
            <a:xfrm>
              <a:off x="912" y="2082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49" name="Line 64"/>
            <p:cNvSpPr>
              <a:spLocks noChangeShapeType="1"/>
            </p:cNvSpPr>
            <p:nvPr/>
          </p:nvSpPr>
          <p:spPr bwMode="auto">
            <a:xfrm>
              <a:off x="912" y="2274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50" name="Line 65"/>
            <p:cNvSpPr>
              <a:spLocks noChangeShapeType="1"/>
            </p:cNvSpPr>
            <p:nvPr/>
          </p:nvSpPr>
          <p:spPr bwMode="auto">
            <a:xfrm>
              <a:off x="912" y="2467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51" name="Line 66"/>
            <p:cNvSpPr>
              <a:spLocks noChangeShapeType="1"/>
            </p:cNvSpPr>
            <p:nvPr/>
          </p:nvSpPr>
          <p:spPr bwMode="auto">
            <a:xfrm>
              <a:off x="912" y="2659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52" name="Line 67"/>
            <p:cNvSpPr>
              <a:spLocks noChangeShapeType="1"/>
            </p:cNvSpPr>
            <p:nvPr/>
          </p:nvSpPr>
          <p:spPr bwMode="auto">
            <a:xfrm>
              <a:off x="912" y="2851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53" name="Line 68"/>
            <p:cNvSpPr>
              <a:spLocks noChangeShapeType="1"/>
            </p:cNvSpPr>
            <p:nvPr/>
          </p:nvSpPr>
          <p:spPr bwMode="auto">
            <a:xfrm>
              <a:off x="912" y="3043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54" name="Line 69"/>
            <p:cNvSpPr>
              <a:spLocks noChangeShapeType="1"/>
            </p:cNvSpPr>
            <p:nvPr/>
          </p:nvSpPr>
          <p:spPr bwMode="auto">
            <a:xfrm>
              <a:off x="912" y="3235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55" name="Line 70"/>
            <p:cNvSpPr>
              <a:spLocks noChangeShapeType="1"/>
            </p:cNvSpPr>
            <p:nvPr/>
          </p:nvSpPr>
          <p:spPr bwMode="auto">
            <a:xfrm>
              <a:off x="912" y="3428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5630" name="Rectangle 71"/>
          <p:cNvSpPr>
            <a:spLocks noChangeArrowheads="1"/>
          </p:cNvSpPr>
          <p:nvPr/>
        </p:nvSpPr>
        <p:spPr bwMode="auto">
          <a:xfrm>
            <a:off x="457201" y="1463040"/>
            <a:ext cx="17356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dirty="0">
                <a:solidFill>
                  <a:schemeClr val="hlink"/>
                </a:solidFill>
              </a:rPr>
              <a:t>% Accounts Voted</a:t>
            </a:r>
          </a:p>
        </p:txBody>
      </p:sp>
      <p:sp>
        <p:nvSpPr>
          <p:cNvPr id="48200" name="Rectangle 72"/>
          <p:cNvSpPr>
            <a:spLocks noChangeArrowheads="1"/>
          </p:cNvSpPr>
          <p:nvPr/>
        </p:nvSpPr>
        <p:spPr bwMode="auto">
          <a:xfrm>
            <a:off x="1381126" y="4523169"/>
            <a:ext cx="569913" cy="59497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32" name="Rectangle 73"/>
          <p:cNvSpPr>
            <a:spLocks noChangeArrowheads="1"/>
          </p:cNvSpPr>
          <p:nvPr/>
        </p:nvSpPr>
        <p:spPr bwMode="auto">
          <a:xfrm>
            <a:off x="1143000" y="4551680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19.39%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8202" name="Rectangle 74"/>
          <p:cNvSpPr>
            <a:spLocks noChangeArrowheads="1"/>
          </p:cNvSpPr>
          <p:nvPr/>
        </p:nvSpPr>
        <p:spPr bwMode="auto">
          <a:xfrm>
            <a:off x="1860551" y="4550773"/>
            <a:ext cx="569913" cy="56570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34" name="Rectangle 75"/>
          <p:cNvSpPr>
            <a:spLocks noChangeArrowheads="1"/>
          </p:cNvSpPr>
          <p:nvPr/>
        </p:nvSpPr>
        <p:spPr bwMode="auto">
          <a:xfrm>
            <a:off x="1676400" y="4714240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19.21%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8204" name="Rectangle 76"/>
          <p:cNvSpPr>
            <a:spLocks noChangeArrowheads="1"/>
          </p:cNvSpPr>
          <p:nvPr/>
        </p:nvSpPr>
        <p:spPr bwMode="auto">
          <a:xfrm>
            <a:off x="2578101" y="4351982"/>
            <a:ext cx="568325" cy="770534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36" name="Rectangle 77"/>
          <p:cNvSpPr>
            <a:spLocks noChangeArrowheads="1"/>
          </p:cNvSpPr>
          <p:nvPr/>
        </p:nvSpPr>
        <p:spPr bwMode="auto">
          <a:xfrm>
            <a:off x="2374900" y="4428067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24.02%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8206" name="Rectangle 78"/>
          <p:cNvSpPr>
            <a:spLocks noChangeArrowheads="1"/>
          </p:cNvSpPr>
          <p:nvPr/>
        </p:nvSpPr>
        <p:spPr bwMode="auto">
          <a:xfrm>
            <a:off x="3092451" y="4421630"/>
            <a:ext cx="568325" cy="70225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38" name="Rectangle 79"/>
          <p:cNvSpPr>
            <a:spLocks noChangeArrowheads="1"/>
          </p:cNvSpPr>
          <p:nvPr/>
        </p:nvSpPr>
        <p:spPr bwMode="auto">
          <a:xfrm>
            <a:off x="2886076" y="4492414"/>
            <a:ext cx="7858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22.65%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5639" name="Rectangle 82"/>
          <p:cNvSpPr>
            <a:spLocks noChangeArrowheads="1"/>
          </p:cNvSpPr>
          <p:nvPr/>
        </p:nvSpPr>
        <p:spPr bwMode="auto">
          <a:xfrm>
            <a:off x="762000" y="6553200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b="1" dirty="0" smtClean="0"/>
              <a:t>Last Year </a:t>
            </a:r>
            <a:r>
              <a:rPr lang="en-US" sz="1000" dirty="0" smtClean="0"/>
              <a:t>(7/1/08-6/30/09)</a:t>
            </a:r>
            <a:endParaRPr lang="en-US" sz="1000" dirty="0"/>
          </a:p>
        </p:txBody>
      </p:sp>
      <p:sp>
        <p:nvSpPr>
          <p:cNvPr id="25640" name="Rectangle 83"/>
          <p:cNvSpPr>
            <a:spLocks noChangeArrowheads="1"/>
          </p:cNvSpPr>
          <p:nvPr/>
        </p:nvSpPr>
        <p:spPr bwMode="auto">
          <a:xfrm>
            <a:off x="762000" y="6781800"/>
            <a:ext cx="18998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 b="1" dirty="0"/>
              <a:t>Current Year </a:t>
            </a:r>
            <a:r>
              <a:rPr lang="en-US" sz="1000" dirty="0" smtClean="0"/>
              <a:t>(7/1/09-6/30/10)</a:t>
            </a:r>
            <a:endParaRPr lang="en-US" sz="1000" dirty="0"/>
          </a:p>
        </p:txBody>
      </p:sp>
      <p:sp>
        <p:nvSpPr>
          <p:cNvPr id="25641" name="Rectangle 85"/>
          <p:cNvSpPr>
            <a:spLocks noChangeArrowheads="1"/>
          </p:cNvSpPr>
          <p:nvPr/>
        </p:nvSpPr>
        <p:spPr bwMode="auto">
          <a:xfrm>
            <a:off x="4981575" y="5201920"/>
            <a:ext cx="1143000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Total Actual Retail Returns </a:t>
            </a:r>
          </a:p>
          <a:p>
            <a:pPr algn="l"/>
            <a:endParaRPr lang="en-US" sz="500" dirty="0"/>
          </a:p>
          <a:p>
            <a:pPr algn="l">
              <a:lnSpc>
                <a:spcPct val="110000"/>
              </a:lnSpc>
            </a:pPr>
            <a:r>
              <a:rPr lang="en-US" sz="700" dirty="0"/>
              <a:t>Actual retail vote instructions received</a:t>
            </a:r>
          </a:p>
        </p:txBody>
      </p:sp>
      <p:sp>
        <p:nvSpPr>
          <p:cNvPr id="25642" name="Rectangle 86"/>
          <p:cNvSpPr>
            <a:spLocks noChangeArrowheads="1"/>
          </p:cNvSpPr>
          <p:nvPr/>
        </p:nvSpPr>
        <p:spPr bwMode="auto">
          <a:xfrm>
            <a:off x="6248400" y="5208693"/>
            <a:ext cx="1130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Total Actual Returns – All Shareholders </a:t>
            </a:r>
          </a:p>
          <a:p>
            <a:pPr algn="l"/>
            <a:endParaRPr lang="en-US" sz="700" dirty="0"/>
          </a:p>
          <a:p>
            <a:pPr algn="l"/>
            <a:r>
              <a:rPr lang="en-US" sz="700" dirty="0"/>
              <a:t>Actual vote instructions received from all shareholders </a:t>
            </a:r>
          </a:p>
        </p:txBody>
      </p:sp>
      <p:sp>
        <p:nvSpPr>
          <p:cNvPr id="25643" name="Rectangle 87"/>
          <p:cNvSpPr>
            <a:spLocks noChangeArrowheads="1"/>
          </p:cNvSpPr>
          <p:nvPr/>
        </p:nvSpPr>
        <p:spPr bwMode="auto">
          <a:xfrm>
            <a:off x="1371600" y="5201920"/>
            <a:ext cx="1143000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Total Actual Retail Returns </a:t>
            </a:r>
          </a:p>
          <a:p>
            <a:pPr algn="l"/>
            <a:endParaRPr lang="en-US" sz="500" dirty="0"/>
          </a:p>
          <a:p>
            <a:pPr algn="l">
              <a:lnSpc>
                <a:spcPct val="110000"/>
              </a:lnSpc>
            </a:pPr>
            <a:r>
              <a:rPr lang="en-US" sz="700" dirty="0"/>
              <a:t>Actual retail vote instructions received</a:t>
            </a:r>
          </a:p>
        </p:txBody>
      </p:sp>
      <p:sp>
        <p:nvSpPr>
          <p:cNvPr id="25644" name="Rectangle 88"/>
          <p:cNvSpPr>
            <a:spLocks noChangeArrowheads="1"/>
          </p:cNvSpPr>
          <p:nvPr/>
        </p:nvSpPr>
        <p:spPr bwMode="auto">
          <a:xfrm>
            <a:off x="2590800" y="5218853"/>
            <a:ext cx="1130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Total Actual Returns – All Shareholders </a:t>
            </a:r>
          </a:p>
          <a:p>
            <a:pPr algn="l"/>
            <a:endParaRPr lang="en-US" sz="700" dirty="0"/>
          </a:p>
          <a:p>
            <a:pPr algn="l"/>
            <a:r>
              <a:rPr lang="en-US" sz="700" dirty="0"/>
              <a:t>Actual vote instructions received from all shareholders </a:t>
            </a:r>
          </a:p>
        </p:txBody>
      </p:sp>
      <p:sp>
        <p:nvSpPr>
          <p:cNvPr id="67" name="Down Arrow 66"/>
          <p:cNvSpPr/>
          <p:nvPr/>
        </p:nvSpPr>
        <p:spPr bwMode="auto">
          <a:xfrm rot="20632547">
            <a:off x="5231730" y="2867452"/>
            <a:ext cx="484632" cy="97840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gray">
          <a:xfrm>
            <a:off x="304800" y="56896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950913"/>
            <a:r>
              <a:rPr lang="en-US" sz="1600" dirty="0">
                <a:solidFill>
                  <a:schemeClr val="bg1"/>
                </a:solidFill>
              </a:rPr>
              <a:t>Companies Using Notice and </a:t>
            </a:r>
            <a:r>
              <a:rPr lang="en-US" sz="1600" dirty="0" smtClean="0">
                <a:solidFill>
                  <a:schemeClr val="bg1"/>
                </a:solidFill>
              </a:rPr>
              <a:t>Access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Retail </a:t>
            </a:r>
            <a:r>
              <a:rPr lang="en-US" sz="1600" dirty="0" smtClean="0">
                <a:solidFill>
                  <a:schemeClr val="bg1"/>
                </a:solidFill>
              </a:rPr>
              <a:t>Vote </a:t>
            </a:r>
            <a:r>
              <a:rPr lang="en-US" sz="1600" dirty="0">
                <a:solidFill>
                  <a:schemeClr val="bg1"/>
                </a:solidFill>
              </a:rPr>
              <a:t>Response by Distribution Method by Accounts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507" name="Rectangle 107"/>
          <p:cNvSpPr>
            <a:spLocks noChangeArrowheads="1"/>
          </p:cNvSpPr>
          <p:nvPr/>
        </p:nvSpPr>
        <p:spPr bwMode="auto">
          <a:xfrm>
            <a:off x="911225" y="1325881"/>
            <a:ext cx="240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chemeClr val="hlink"/>
                </a:solidFill>
              </a:rPr>
              <a:t>% Accounts Voted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sp>
        <p:nvSpPr>
          <p:cNvPr id="21508" name="Rectangle 128"/>
          <p:cNvSpPr>
            <a:spLocks noChangeArrowheads="1"/>
          </p:cNvSpPr>
          <p:nvPr/>
        </p:nvSpPr>
        <p:spPr bwMode="auto">
          <a:xfrm>
            <a:off x="3874706" y="1463041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09" name="Rectangle 130"/>
          <p:cNvSpPr>
            <a:spLocks noChangeArrowheads="1"/>
          </p:cNvSpPr>
          <p:nvPr/>
        </p:nvSpPr>
        <p:spPr bwMode="auto">
          <a:xfrm>
            <a:off x="3969956" y="1412241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b="1" dirty="0" smtClean="0"/>
              <a:t>Last Year </a:t>
            </a:r>
            <a:r>
              <a:rPr lang="en-US" sz="1000" dirty="0" smtClean="0"/>
              <a:t>(7/1/08-6/30/09)</a:t>
            </a:r>
            <a:endParaRPr lang="en-US" sz="1000" dirty="0"/>
          </a:p>
        </p:txBody>
      </p:sp>
      <p:sp>
        <p:nvSpPr>
          <p:cNvPr id="21510" name="Rectangle 131"/>
          <p:cNvSpPr>
            <a:spLocks noChangeArrowheads="1"/>
          </p:cNvSpPr>
          <p:nvPr/>
        </p:nvSpPr>
        <p:spPr bwMode="auto">
          <a:xfrm>
            <a:off x="6407992" y="1463041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1" name="Rectangle 132"/>
          <p:cNvSpPr>
            <a:spLocks noChangeArrowheads="1"/>
          </p:cNvSpPr>
          <p:nvPr/>
        </p:nvSpPr>
        <p:spPr bwMode="auto">
          <a:xfrm>
            <a:off x="6502344" y="1415627"/>
            <a:ext cx="18998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 b="1" dirty="0"/>
              <a:t>Current Year </a:t>
            </a:r>
            <a:r>
              <a:rPr lang="en-US" sz="1000" dirty="0" smtClean="0"/>
              <a:t>(7/1/09-6/30/10)</a:t>
            </a:r>
            <a:endParaRPr lang="en-US" sz="1000" dirty="0"/>
          </a:p>
        </p:txBody>
      </p:sp>
      <p:sp>
        <p:nvSpPr>
          <p:cNvPr id="20614" name="Rectangle 46"/>
          <p:cNvSpPr>
            <a:spLocks noChangeArrowheads="1"/>
          </p:cNvSpPr>
          <p:nvPr/>
        </p:nvSpPr>
        <p:spPr bwMode="auto">
          <a:xfrm>
            <a:off x="228600" y="1747520"/>
            <a:ext cx="8763000" cy="475488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l"/>
            <a:endParaRPr lang="en-US" dirty="0"/>
          </a:p>
        </p:txBody>
      </p:sp>
      <p:sp>
        <p:nvSpPr>
          <p:cNvPr id="21513" name="Rectangle 136"/>
          <p:cNvSpPr>
            <a:spLocks noChangeArrowheads="1"/>
          </p:cNvSpPr>
          <p:nvPr/>
        </p:nvSpPr>
        <p:spPr bwMode="auto">
          <a:xfrm>
            <a:off x="152401" y="1923627"/>
            <a:ext cx="708848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100%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90%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80%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70%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60%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50%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40%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30%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20%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10%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7C2BC"/>
                </a:solidFill>
              </a:rPr>
              <a:t>0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762000" y="2101428"/>
            <a:ext cx="8077200" cy="3051387"/>
            <a:chOff x="912" y="1506"/>
            <a:chExt cx="1296" cy="1922"/>
          </a:xfrm>
        </p:grpSpPr>
        <p:sp>
          <p:nvSpPr>
            <p:cNvPr id="21545" name="Line 139"/>
            <p:cNvSpPr>
              <a:spLocks noChangeShapeType="1"/>
            </p:cNvSpPr>
            <p:nvPr/>
          </p:nvSpPr>
          <p:spPr bwMode="auto">
            <a:xfrm>
              <a:off x="912" y="1506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46" name="Line 140"/>
            <p:cNvSpPr>
              <a:spLocks noChangeShapeType="1"/>
            </p:cNvSpPr>
            <p:nvPr/>
          </p:nvSpPr>
          <p:spPr bwMode="auto">
            <a:xfrm>
              <a:off x="912" y="1698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47" name="Line 141"/>
            <p:cNvSpPr>
              <a:spLocks noChangeShapeType="1"/>
            </p:cNvSpPr>
            <p:nvPr/>
          </p:nvSpPr>
          <p:spPr bwMode="auto">
            <a:xfrm>
              <a:off x="912" y="1890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48" name="Line 142"/>
            <p:cNvSpPr>
              <a:spLocks noChangeShapeType="1"/>
            </p:cNvSpPr>
            <p:nvPr/>
          </p:nvSpPr>
          <p:spPr bwMode="auto">
            <a:xfrm>
              <a:off x="912" y="2082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49" name="Line 143"/>
            <p:cNvSpPr>
              <a:spLocks noChangeShapeType="1"/>
            </p:cNvSpPr>
            <p:nvPr/>
          </p:nvSpPr>
          <p:spPr bwMode="auto">
            <a:xfrm>
              <a:off x="912" y="2274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0" name="Line 144"/>
            <p:cNvSpPr>
              <a:spLocks noChangeShapeType="1"/>
            </p:cNvSpPr>
            <p:nvPr/>
          </p:nvSpPr>
          <p:spPr bwMode="auto">
            <a:xfrm>
              <a:off x="912" y="2467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1" name="Line 145"/>
            <p:cNvSpPr>
              <a:spLocks noChangeShapeType="1"/>
            </p:cNvSpPr>
            <p:nvPr/>
          </p:nvSpPr>
          <p:spPr bwMode="auto">
            <a:xfrm>
              <a:off x="912" y="2659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2" name="Line 146"/>
            <p:cNvSpPr>
              <a:spLocks noChangeShapeType="1"/>
            </p:cNvSpPr>
            <p:nvPr/>
          </p:nvSpPr>
          <p:spPr bwMode="auto">
            <a:xfrm>
              <a:off x="912" y="2851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3" name="Line 147"/>
            <p:cNvSpPr>
              <a:spLocks noChangeShapeType="1"/>
            </p:cNvSpPr>
            <p:nvPr/>
          </p:nvSpPr>
          <p:spPr bwMode="auto">
            <a:xfrm>
              <a:off x="912" y="3043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4" name="Line 148"/>
            <p:cNvSpPr>
              <a:spLocks noChangeShapeType="1"/>
            </p:cNvSpPr>
            <p:nvPr/>
          </p:nvSpPr>
          <p:spPr bwMode="auto">
            <a:xfrm>
              <a:off x="912" y="3235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5" name="Line 149"/>
            <p:cNvSpPr>
              <a:spLocks noChangeShapeType="1"/>
            </p:cNvSpPr>
            <p:nvPr/>
          </p:nvSpPr>
          <p:spPr bwMode="auto">
            <a:xfrm>
              <a:off x="912" y="3428"/>
              <a:ext cx="129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15" name="Rectangle 137"/>
          <p:cNvSpPr>
            <a:spLocks noChangeArrowheads="1"/>
          </p:cNvSpPr>
          <p:nvPr/>
        </p:nvSpPr>
        <p:spPr bwMode="auto">
          <a:xfrm>
            <a:off x="2160588" y="5218854"/>
            <a:ext cx="1130300" cy="8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Full Package </a:t>
            </a:r>
            <a:br>
              <a:rPr lang="en-US" sz="800" dirty="0"/>
            </a:br>
            <a:r>
              <a:rPr lang="en-US" sz="800" dirty="0"/>
              <a:t>by Consent</a:t>
            </a:r>
          </a:p>
          <a:p>
            <a:pPr algn="l"/>
            <a:endParaRPr lang="en-US" sz="500" dirty="0"/>
          </a:p>
          <a:p>
            <a:pPr algn="l">
              <a:lnSpc>
                <a:spcPct val="110000"/>
              </a:lnSpc>
            </a:pPr>
            <a:r>
              <a:rPr lang="en-US" sz="700" dirty="0"/>
              <a:t>Shareholders who previously requested to always receive full package materials</a:t>
            </a:r>
          </a:p>
        </p:txBody>
      </p:sp>
      <p:sp>
        <p:nvSpPr>
          <p:cNvPr id="20654" name="Rectangle 174"/>
          <p:cNvSpPr>
            <a:spLocks noChangeArrowheads="1"/>
          </p:cNvSpPr>
          <p:nvPr/>
        </p:nvSpPr>
        <p:spPr bwMode="auto">
          <a:xfrm>
            <a:off x="2126518" y="3160541"/>
            <a:ext cx="569913" cy="199948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7" name="Rectangle 175"/>
          <p:cNvSpPr>
            <a:spLocks noChangeArrowheads="1"/>
          </p:cNvSpPr>
          <p:nvPr/>
        </p:nvSpPr>
        <p:spPr bwMode="auto">
          <a:xfrm>
            <a:off x="1920875" y="3298613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64.26%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656" name="Rectangle 176"/>
          <p:cNvSpPr>
            <a:spLocks noChangeArrowheads="1"/>
          </p:cNvSpPr>
          <p:nvPr/>
        </p:nvSpPr>
        <p:spPr bwMode="auto">
          <a:xfrm>
            <a:off x="2657857" y="3214041"/>
            <a:ext cx="569913" cy="1940966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9" name="Rectangle 177"/>
          <p:cNvSpPr>
            <a:spLocks noChangeArrowheads="1"/>
          </p:cNvSpPr>
          <p:nvPr/>
        </p:nvSpPr>
        <p:spPr bwMode="auto">
          <a:xfrm>
            <a:off x="2444751" y="3293534"/>
            <a:ext cx="7858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63.46%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1520" name="Rectangle 150"/>
          <p:cNvSpPr>
            <a:spLocks noChangeArrowheads="1"/>
          </p:cNvSpPr>
          <p:nvPr/>
        </p:nvSpPr>
        <p:spPr bwMode="auto">
          <a:xfrm>
            <a:off x="3535363" y="5218854"/>
            <a:ext cx="109061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Full Package by Fulfillment</a:t>
            </a:r>
          </a:p>
          <a:p>
            <a:pPr algn="l"/>
            <a:endParaRPr lang="en-US" sz="700" dirty="0"/>
          </a:p>
          <a:p>
            <a:pPr algn="l"/>
            <a:r>
              <a:rPr lang="en-US" sz="700" dirty="0"/>
              <a:t>Shareholders  who received a notice and requested full package materials</a:t>
            </a:r>
          </a:p>
        </p:txBody>
      </p:sp>
      <p:sp>
        <p:nvSpPr>
          <p:cNvPr id="20658" name="Rectangle 178"/>
          <p:cNvSpPr>
            <a:spLocks noChangeArrowheads="1"/>
          </p:cNvSpPr>
          <p:nvPr/>
        </p:nvSpPr>
        <p:spPr bwMode="auto">
          <a:xfrm>
            <a:off x="3438526" y="2926080"/>
            <a:ext cx="569913" cy="222753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22" name="Rectangle 179"/>
          <p:cNvSpPr>
            <a:spLocks noChangeArrowheads="1"/>
          </p:cNvSpPr>
          <p:nvPr/>
        </p:nvSpPr>
        <p:spPr bwMode="auto">
          <a:xfrm>
            <a:off x="3252788" y="3007360"/>
            <a:ext cx="7858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72.31%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660" name="Rectangle 180"/>
          <p:cNvSpPr>
            <a:spLocks noChangeArrowheads="1"/>
          </p:cNvSpPr>
          <p:nvPr/>
        </p:nvSpPr>
        <p:spPr bwMode="auto">
          <a:xfrm>
            <a:off x="3953257" y="2889214"/>
            <a:ext cx="569913" cy="226283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24" name="Rectangle 181"/>
          <p:cNvSpPr>
            <a:spLocks noChangeArrowheads="1"/>
          </p:cNvSpPr>
          <p:nvPr/>
        </p:nvSpPr>
        <p:spPr bwMode="auto">
          <a:xfrm>
            <a:off x="3733800" y="2926080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72.91%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1525" name="Rectangle 151"/>
          <p:cNvSpPr>
            <a:spLocks noChangeArrowheads="1"/>
          </p:cNvSpPr>
          <p:nvPr/>
        </p:nvSpPr>
        <p:spPr bwMode="auto">
          <a:xfrm>
            <a:off x="4856163" y="5218853"/>
            <a:ext cx="11430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Full Package by Stratification</a:t>
            </a:r>
          </a:p>
          <a:p>
            <a:pPr algn="l"/>
            <a:endParaRPr lang="en-US" sz="700" dirty="0"/>
          </a:p>
          <a:p>
            <a:pPr algn="l"/>
            <a:r>
              <a:rPr lang="en-US" sz="700" dirty="0"/>
              <a:t>Shareholders who received full package materials because the issuer chose to send full package materials to a subset of shareholders </a:t>
            </a:r>
          </a:p>
        </p:txBody>
      </p:sp>
      <p:sp>
        <p:nvSpPr>
          <p:cNvPr id="20662" name="Rectangle 182"/>
          <p:cNvSpPr>
            <a:spLocks noChangeArrowheads="1"/>
          </p:cNvSpPr>
          <p:nvPr/>
        </p:nvSpPr>
        <p:spPr bwMode="auto">
          <a:xfrm>
            <a:off x="4773569" y="4551680"/>
            <a:ext cx="569913" cy="598659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27" name="Rectangle 183"/>
          <p:cNvSpPr>
            <a:spLocks noChangeArrowheads="1"/>
          </p:cNvSpPr>
          <p:nvPr/>
        </p:nvSpPr>
        <p:spPr bwMode="auto">
          <a:xfrm>
            <a:off x="4495801" y="4632960"/>
            <a:ext cx="7858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19.80%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664" name="Rectangle 184"/>
          <p:cNvSpPr>
            <a:spLocks noChangeArrowheads="1"/>
          </p:cNvSpPr>
          <p:nvPr/>
        </p:nvSpPr>
        <p:spPr bwMode="auto">
          <a:xfrm>
            <a:off x="5272088" y="4422546"/>
            <a:ext cx="569912" cy="73152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29" name="Rectangle 185"/>
          <p:cNvSpPr>
            <a:spLocks noChangeArrowheads="1"/>
          </p:cNvSpPr>
          <p:nvPr/>
        </p:nvSpPr>
        <p:spPr bwMode="auto">
          <a:xfrm>
            <a:off x="5084763" y="4443578"/>
            <a:ext cx="7858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22.1%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666" name="Rectangle 186"/>
          <p:cNvSpPr>
            <a:spLocks noChangeArrowheads="1"/>
          </p:cNvSpPr>
          <p:nvPr/>
        </p:nvSpPr>
        <p:spPr bwMode="auto">
          <a:xfrm>
            <a:off x="6159501" y="4749513"/>
            <a:ext cx="569913" cy="39989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31" name="Rectangle 187"/>
          <p:cNvSpPr>
            <a:spLocks noChangeArrowheads="1"/>
          </p:cNvSpPr>
          <p:nvPr/>
        </p:nvSpPr>
        <p:spPr bwMode="auto">
          <a:xfrm>
            <a:off x="5884652" y="4651362"/>
            <a:ext cx="78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12.72%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668" name="Rectangle 188"/>
          <p:cNvSpPr>
            <a:spLocks noChangeArrowheads="1"/>
          </p:cNvSpPr>
          <p:nvPr/>
        </p:nvSpPr>
        <p:spPr bwMode="auto">
          <a:xfrm>
            <a:off x="6669088" y="4704487"/>
            <a:ext cx="569912" cy="44155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33" name="Rectangle 189"/>
          <p:cNvSpPr>
            <a:spLocks noChangeArrowheads="1"/>
          </p:cNvSpPr>
          <p:nvPr/>
        </p:nvSpPr>
        <p:spPr bwMode="auto">
          <a:xfrm>
            <a:off x="6448425" y="4797214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13.85%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1534" name="Rectangle 198"/>
          <p:cNvSpPr>
            <a:spLocks noChangeArrowheads="1"/>
          </p:cNvSpPr>
          <p:nvPr/>
        </p:nvSpPr>
        <p:spPr bwMode="auto">
          <a:xfrm>
            <a:off x="6211888" y="5218853"/>
            <a:ext cx="1143000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Total Actual Retail Returns </a:t>
            </a:r>
          </a:p>
          <a:p>
            <a:pPr algn="l"/>
            <a:endParaRPr lang="en-US" sz="500" dirty="0"/>
          </a:p>
          <a:p>
            <a:pPr algn="l">
              <a:lnSpc>
                <a:spcPct val="110000"/>
              </a:lnSpc>
            </a:pPr>
            <a:r>
              <a:rPr lang="en-US" sz="700" dirty="0"/>
              <a:t>Actual retail vote instructions received</a:t>
            </a:r>
          </a:p>
        </p:txBody>
      </p:sp>
      <p:sp>
        <p:nvSpPr>
          <p:cNvPr id="20670" name="Rectangle 190"/>
          <p:cNvSpPr>
            <a:spLocks noChangeArrowheads="1"/>
          </p:cNvSpPr>
          <p:nvPr/>
        </p:nvSpPr>
        <p:spPr bwMode="auto">
          <a:xfrm>
            <a:off x="7552427" y="4632960"/>
            <a:ext cx="568325" cy="518597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36" name="Rectangle 191"/>
          <p:cNvSpPr>
            <a:spLocks noChangeArrowheads="1"/>
          </p:cNvSpPr>
          <p:nvPr/>
        </p:nvSpPr>
        <p:spPr bwMode="auto">
          <a:xfrm>
            <a:off x="7315200" y="4714240"/>
            <a:ext cx="78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18.23%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672" name="Rectangle 192"/>
          <p:cNvSpPr>
            <a:spLocks noChangeArrowheads="1"/>
          </p:cNvSpPr>
          <p:nvPr/>
        </p:nvSpPr>
        <p:spPr bwMode="auto">
          <a:xfrm>
            <a:off x="8070851" y="4598238"/>
            <a:ext cx="568325" cy="55595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38" name="Rectangle 193"/>
          <p:cNvSpPr>
            <a:spLocks noChangeArrowheads="1"/>
          </p:cNvSpPr>
          <p:nvPr/>
        </p:nvSpPr>
        <p:spPr bwMode="auto">
          <a:xfrm>
            <a:off x="7859713" y="4683760"/>
            <a:ext cx="7858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>
                <a:solidFill>
                  <a:schemeClr val="bg1"/>
                </a:solidFill>
              </a:rPr>
              <a:t>19.39%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1539" name="Rectangle 199"/>
          <p:cNvSpPr>
            <a:spLocks noChangeArrowheads="1"/>
          </p:cNvSpPr>
          <p:nvPr/>
        </p:nvSpPr>
        <p:spPr bwMode="auto">
          <a:xfrm>
            <a:off x="7620000" y="5218853"/>
            <a:ext cx="1130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Total Actual Returns – All Shareholders </a:t>
            </a:r>
          </a:p>
          <a:p>
            <a:pPr algn="l"/>
            <a:endParaRPr lang="en-US" sz="700" dirty="0"/>
          </a:p>
          <a:p>
            <a:pPr algn="l"/>
            <a:r>
              <a:rPr lang="en-US" sz="700" dirty="0"/>
              <a:t>Actual vote instructions received from all shareholders </a:t>
            </a:r>
          </a:p>
        </p:txBody>
      </p:sp>
      <p:sp>
        <p:nvSpPr>
          <p:cNvPr id="21540" name="Rectangle 135"/>
          <p:cNvSpPr>
            <a:spLocks noChangeArrowheads="1"/>
          </p:cNvSpPr>
          <p:nvPr/>
        </p:nvSpPr>
        <p:spPr bwMode="auto">
          <a:xfrm>
            <a:off x="838200" y="5218853"/>
            <a:ext cx="1143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800" dirty="0"/>
              <a:t>Notice Recipients</a:t>
            </a:r>
          </a:p>
          <a:p>
            <a:pPr algn="l"/>
            <a:endParaRPr lang="en-US" sz="800" dirty="0"/>
          </a:p>
          <a:p>
            <a:pPr algn="l"/>
            <a:endParaRPr lang="en-US" sz="700" dirty="0"/>
          </a:p>
          <a:p>
            <a:pPr algn="l"/>
            <a:r>
              <a:rPr lang="en-US" sz="700" dirty="0"/>
              <a:t>Shareholders who received a notice only </a:t>
            </a:r>
          </a:p>
        </p:txBody>
      </p:sp>
      <p:sp>
        <p:nvSpPr>
          <p:cNvPr id="20632" name="Rectangle 152"/>
          <p:cNvSpPr>
            <a:spLocks noChangeArrowheads="1"/>
          </p:cNvSpPr>
          <p:nvPr/>
        </p:nvSpPr>
        <p:spPr bwMode="auto">
          <a:xfrm>
            <a:off x="779464" y="4977035"/>
            <a:ext cx="568325" cy="17556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33" name="Rectangle 153"/>
          <p:cNvSpPr>
            <a:spLocks noChangeArrowheads="1"/>
          </p:cNvSpPr>
          <p:nvPr/>
        </p:nvSpPr>
        <p:spPr bwMode="auto">
          <a:xfrm>
            <a:off x="1284288" y="4958080"/>
            <a:ext cx="569912" cy="19602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43" name="Rectangle 101"/>
          <p:cNvSpPr>
            <a:spLocks noChangeArrowheads="1"/>
          </p:cNvSpPr>
          <p:nvPr/>
        </p:nvSpPr>
        <p:spPr bwMode="auto">
          <a:xfrm>
            <a:off x="609601" y="4810761"/>
            <a:ext cx="8429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/>
              <a:t>4.03%</a:t>
            </a:r>
            <a:endParaRPr lang="en-US" sz="800" dirty="0"/>
          </a:p>
        </p:txBody>
      </p:sp>
      <p:sp>
        <p:nvSpPr>
          <p:cNvPr id="21544" name="Rectangle 166"/>
          <p:cNvSpPr>
            <a:spLocks noChangeArrowheads="1"/>
          </p:cNvSpPr>
          <p:nvPr/>
        </p:nvSpPr>
        <p:spPr bwMode="auto">
          <a:xfrm>
            <a:off x="1120776" y="4795520"/>
            <a:ext cx="8429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2" algn="l">
              <a:spcBef>
                <a:spcPct val="20000"/>
              </a:spcBef>
              <a:buClr>
                <a:schemeClr val="bg2"/>
              </a:buClr>
              <a:buFont typeface="Wingdings" pitchFamily="96" charset="2"/>
              <a:buNone/>
            </a:pPr>
            <a:r>
              <a:rPr lang="en-US" sz="800" dirty="0" smtClean="0"/>
              <a:t>4.58%</a:t>
            </a:r>
            <a:endParaRPr lang="en-US" sz="800" dirty="0"/>
          </a:p>
        </p:txBody>
      </p:sp>
      <p:sp>
        <p:nvSpPr>
          <p:cNvPr id="52" name="Down Arrow 51"/>
          <p:cNvSpPr/>
          <p:nvPr/>
        </p:nvSpPr>
        <p:spPr bwMode="auto">
          <a:xfrm rot="20587803">
            <a:off x="1066800" y="3581400"/>
            <a:ext cx="484632" cy="9906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600" dirty="0" smtClean="0"/>
              <a:t>“Fixing” Notice &amp; Access – and Building a Path to the Future</a:t>
            </a:r>
            <a:br>
              <a:rPr lang="en-US" sz="1600" dirty="0" smtClean="0"/>
            </a:br>
            <a:r>
              <a:rPr lang="en-US" sz="1600" dirty="0" smtClean="0"/>
              <a:t>Ways to Increase Participation at Low or No Cost to Issuers (Updated)</a:t>
            </a:r>
          </a:p>
        </p:txBody>
      </p:sp>
      <p:graphicFrame>
        <p:nvGraphicFramePr>
          <p:cNvPr id="1796663" name="Group 567"/>
          <p:cNvGraphicFramePr>
            <a:graphicFrameLocks noGrp="1"/>
          </p:cNvGraphicFramePr>
          <p:nvPr>
            <p:ph type="tbl" idx="1"/>
          </p:nvPr>
        </p:nvGraphicFramePr>
        <p:xfrm>
          <a:off x="304800" y="1371600"/>
          <a:ext cx="8382000" cy="4285008"/>
        </p:xfrm>
        <a:graphic>
          <a:graphicData uri="http://schemas.openxmlformats.org/drawingml/2006/table">
            <a:tbl>
              <a:tblPr/>
              <a:tblGrid>
                <a:gridCol w="1757363"/>
                <a:gridCol w="2357437"/>
                <a:gridCol w="990600"/>
                <a:gridCol w="3276600"/>
              </a:tblGrid>
              <a:tr h="427405">
                <a:tc>
                  <a:txBody>
                    <a:bodyPr/>
                    <a:lstStyle/>
                    <a:p>
                      <a:pPr marL="0" marR="0" lvl="0" indent="0" algn="ct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Participation Increase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652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Redesigned Notice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Improved 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364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Educational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Website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Comprehensive site about the mechanics of proxy  voting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611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Educational Insert with Notice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Unbiased explanation of  the Notice &amp; Access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Complete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611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Virtual Shareholder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Meetings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Online participation and voting at the meeting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405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Interactive Proxy Statements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Interactive proxy statements with links to voting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Draft open-source code donated to XBRL U.S.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1791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Client-Directed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Voting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Standing voting instructions for retail investors, akin to some institutional voting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Discussions with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interested parties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0764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Investor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Mailbox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 label communications portal on brokers’ websites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Made available to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over 14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million accounts.  Integrated with account preferences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405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Investor Network and Shareholder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Forums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Secure, two-way communications with and among validated shareowners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Potential for systemic change in shareholder engagement and participation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Investor Mailbox 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1600" smtClean="0"/>
              <a:t>	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smtClean="0"/>
              <a:t>Account-specific presentation of investor communications on brokerage website.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12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smtClean="0"/>
              <a:t>Regulatory and non-regulatory communications: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smtClean="0"/>
              <a:t>Proxy statements, linked to secure voting site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smtClean="0"/>
              <a:t>Interim and regulatory documents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smtClean="0"/>
              <a:t>Reorg notices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smtClean="0"/>
              <a:t>Statements, trade confirmations, tax forms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smtClean="0"/>
              <a:t>Prospectuses</a:t>
            </a:r>
          </a:p>
          <a:p>
            <a:pPr lvl="2" eaLnBrk="1" hangingPunct="1">
              <a:buClr>
                <a:schemeClr val="tx1"/>
              </a:buClr>
              <a:buFont typeface="Times"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smtClean="0"/>
              <a:t>Currently available to over 14 million accounts.  Discussions with large broker-dealers representing approximately 40 million accounts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smtClean="0"/>
              <a:t>Does not replace current “default “distributions to shareowners.  Provides an additional access portal to view shareowner material and to vote if applicable.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12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200" smtClean="0"/>
              <a:t>An improved online value proposition.  Significant increase in “consents” to e-delivery, e.g.: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12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12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200" smtClean="0"/>
          </a:p>
          <a:p>
            <a:pPr lv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120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5029200"/>
          <a:ext cx="3962400" cy="1814513"/>
        </p:xfrm>
        <a:graphic>
          <a:graphicData uri="http://schemas.openxmlformats.org/presentationml/2006/ole">
            <p:oleObj spid="_x0000_s1026" name="Chart" r:id="rId4" imgW="5886450" imgH="2695575" progId="Excel.Chart.8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648200" y="5029200"/>
          <a:ext cx="3965575" cy="1816100"/>
        </p:xfrm>
        <a:graphic>
          <a:graphicData uri="http://schemas.openxmlformats.org/presentationml/2006/ole">
            <p:oleObj spid="_x0000_s1027" name="Chart" r:id="rId5" imgW="5886450" imgH="2695575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9372600" cy="6096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The Shareholder Forum Provides Multiple Ways to Engage Stockholders.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0244" name="Picture 8" descr="Portal final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20113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600" dirty="0" smtClean="0"/>
              <a:t>Example of Shareholder Forum Linked to the Annual Meeting</a:t>
            </a:r>
          </a:p>
        </p:txBody>
      </p:sp>
      <p:sp>
        <p:nvSpPr>
          <p:cNvPr id="11267" name="Rectangle 4"/>
          <p:cNvSpPr txBox="1">
            <a:spLocks noChangeArrowheads="1"/>
          </p:cNvSpPr>
          <p:nvPr/>
        </p:nvSpPr>
        <p:spPr bwMode="auto">
          <a:xfrm>
            <a:off x="5410200" y="1524000"/>
            <a:ext cx="3733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>
                <a:ea typeface="ヒラギノ角ゴ Pro W3"/>
                <a:cs typeface="ヒラギノ角ゴ Pro W3"/>
              </a:rPr>
              <a:t>Issuers can proactively manage communications with validated</a:t>
            </a:r>
            <a:r>
              <a:rPr lang="en-US" sz="1600" b="1" i="1">
                <a:ea typeface="ヒラギノ角ゴ Pro W3"/>
                <a:cs typeface="ヒラギノ角ゴ Pro W3"/>
              </a:rPr>
              <a:t> </a:t>
            </a:r>
            <a:r>
              <a:rPr lang="en-US" sz="1600">
                <a:ea typeface="ヒラギノ角ゴ Pro W3"/>
                <a:cs typeface="ヒラギノ角ゴ Pro W3"/>
              </a:rPr>
              <a:t>shareholders -- in a controlled environment.</a:t>
            </a:r>
          </a:p>
          <a:p>
            <a:pPr>
              <a:spcBef>
                <a:spcPct val="2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800">
              <a:ea typeface="ヒラギノ角ゴ Pro W3"/>
              <a:cs typeface="ヒラギノ角ゴ Pro W3"/>
            </a:endParaRPr>
          </a:p>
        </p:txBody>
      </p:sp>
      <p:sp>
        <p:nvSpPr>
          <p:cNvPr id="11268" name="Rectangle 4"/>
          <p:cNvSpPr txBox="1">
            <a:spLocks noChangeArrowheads="1"/>
          </p:cNvSpPr>
          <p:nvPr/>
        </p:nvSpPr>
        <p:spPr bwMode="auto">
          <a:xfrm>
            <a:off x="5029200" y="28194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>
                <a:ea typeface="ヒラギノ角ゴ Pro W3"/>
                <a:cs typeface="ヒラギノ角ゴ Pro W3"/>
              </a:rPr>
              <a:t>      </a:t>
            </a:r>
            <a:r>
              <a:rPr lang="en-US" sz="1600">
                <a:ea typeface="ヒラギノ角ゴ Pro W3"/>
                <a:cs typeface="ヒラギノ角ゴ Pro W3"/>
              </a:rPr>
              <a:t>Benefits:</a:t>
            </a:r>
          </a:p>
          <a:p>
            <a:pPr marL="685800" lvl="1" indent="-228600">
              <a:spcBef>
                <a:spcPct val="25000"/>
              </a:spcBef>
              <a:buFontTx/>
              <a:buBlip>
                <a:blip r:embed="rId2"/>
              </a:buBlip>
            </a:pPr>
            <a:r>
              <a:rPr lang="en-US" sz="1600">
                <a:ea typeface="ヒラギノ角ゴ Pro W3"/>
                <a:cs typeface="ヒラギノ角ゴ Pro W3"/>
              </a:rPr>
              <a:t>Push information out to the shareholder and/or investor community</a:t>
            </a:r>
          </a:p>
          <a:p>
            <a:pPr marL="685800" lvl="1" indent="-228600">
              <a:spcBef>
                <a:spcPct val="25000"/>
              </a:spcBef>
              <a:buFontTx/>
              <a:buBlip>
                <a:blip r:embed="rId2"/>
              </a:buBlip>
            </a:pPr>
            <a:r>
              <a:rPr lang="en-US" sz="1600">
                <a:ea typeface="ヒラギノ角ゴ Pro W3"/>
                <a:cs typeface="ヒラギノ角ゴ Pro W3"/>
              </a:rPr>
              <a:t>Links to Investor Relations website </a:t>
            </a:r>
          </a:p>
          <a:p>
            <a:pPr marL="685800" lvl="1" indent="-228600">
              <a:spcBef>
                <a:spcPct val="25000"/>
              </a:spcBef>
              <a:buFontTx/>
              <a:buBlip>
                <a:blip r:embed="rId2"/>
              </a:buBlip>
            </a:pPr>
            <a:r>
              <a:rPr lang="en-US" sz="1600">
                <a:ea typeface="ヒラギノ角ゴ Pro W3"/>
                <a:cs typeface="ヒラギノ角ゴ Pro W3"/>
              </a:rPr>
              <a:t>Give shareholders the ability to submit questions ahead of the annual meeting and year-round</a:t>
            </a:r>
          </a:p>
          <a:p>
            <a:pPr marL="685800" lvl="1" indent="-228600">
              <a:spcBef>
                <a:spcPct val="25000"/>
              </a:spcBef>
              <a:buFontTx/>
              <a:buBlip>
                <a:blip r:embed="rId2"/>
              </a:buBlip>
            </a:pPr>
            <a:r>
              <a:rPr lang="en-US" sz="1600">
                <a:ea typeface="ヒラギノ角ゴ Pro W3"/>
                <a:cs typeface="ヒラギノ角ゴ Pro W3"/>
              </a:rPr>
              <a:t>Author blogs, host “webinars”, post videos, etc.</a:t>
            </a:r>
          </a:p>
          <a:p>
            <a:pPr>
              <a:spcBef>
                <a:spcPct val="25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>
              <a:ea typeface="ヒラギノ角ゴ Pro W3"/>
              <a:cs typeface="ヒラギノ角ゴ Pro W3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47688" y="1143000"/>
            <a:ext cx="4862512" cy="594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adridge Template">
  <a:themeElements>
    <a:clrScheme name="Broadridge Template 2">
      <a:dk1>
        <a:srgbClr val="000000"/>
      </a:dk1>
      <a:lt1>
        <a:srgbClr val="FFFFFF"/>
      </a:lt1>
      <a:dk2>
        <a:srgbClr val="A2B200"/>
      </a:dk2>
      <a:lt2>
        <a:srgbClr val="470F00"/>
      </a:lt2>
      <a:accent1>
        <a:srgbClr val="C8C2BC"/>
      </a:accent1>
      <a:accent2>
        <a:srgbClr val="93004B"/>
      </a:accent2>
      <a:accent3>
        <a:srgbClr val="FFFFFF"/>
      </a:accent3>
      <a:accent4>
        <a:srgbClr val="000000"/>
      </a:accent4>
      <a:accent5>
        <a:srgbClr val="E0DDDA"/>
      </a:accent5>
      <a:accent6>
        <a:srgbClr val="850043"/>
      </a:accent6>
      <a:hlink>
        <a:srgbClr val="001344"/>
      </a:hlink>
      <a:folHlink>
        <a:srgbClr val="188ED1"/>
      </a:folHlink>
    </a:clrScheme>
    <a:fontScheme name="Broadridge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roadridge Template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4C78D0"/>
        </a:accent1>
        <a:accent2>
          <a:srgbClr val="6A89E0"/>
        </a:accent2>
        <a:accent3>
          <a:srgbClr val="FFFFFF"/>
        </a:accent3>
        <a:accent4>
          <a:srgbClr val="000000"/>
        </a:accent4>
        <a:accent5>
          <a:srgbClr val="B2BEE4"/>
        </a:accent5>
        <a:accent6>
          <a:srgbClr val="5F7CCB"/>
        </a:accent6>
        <a:hlink>
          <a:srgbClr val="4652AC"/>
        </a:hlink>
        <a:folHlink>
          <a:srgbClr val="BDD1F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adridge Template 2">
        <a:dk1>
          <a:srgbClr val="000000"/>
        </a:dk1>
        <a:lt1>
          <a:srgbClr val="FFFFFF"/>
        </a:lt1>
        <a:dk2>
          <a:srgbClr val="A2B200"/>
        </a:dk2>
        <a:lt2>
          <a:srgbClr val="470F00"/>
        </a:lt2>
        <a:accent1>
          <a:srgbClr val="C8C2BC"/>
        </a:accent1>
        <a:accent2>
          <a:srgbClr val="93004B"/>
        </a:accent2>
        <a:accent3>
          <a:srgbClr val="FFFFFF"/>
        </a:accent3>
        <a:accent4>
          <a:srgbClr val="000000"/>
        </a:accent4>
        <a:accent5>
          <a:srgbClr val="E0DDDA"/>
        </a:accent5>
        <a:accent6>
          <a:srgbClr val="850043"/>
        </a:accent6>
        <a:hlink>
          <a:srgbClr val="001344"/>
        </a:hlink>
        <a:folHlink>
          <a:srgbClr val="188E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Designs\ADP New Template 2003.ppt</Template>
  <TotalTime>12418</TotalTime>
  <Words>1090</Words>
  <Application>Microsoft Office PowerPoint</Application>
  <PresentationFormat>Custom</PresentationFormat>
  <Paragraphs>307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Wingdings</vt:lpstr>
      <vt:lpstr>Times</vt:lpstr>
      <vt:lpstr>Times New Roman</vt:lpstr>
      <vt:lpstr>ヒラギノ角ゴ Pro W3</vt:lpstr>
      <vt:lpstr>Broadridge Template</vt:lpstr>
      <vt:lpstr>Microsoft Office Excel Chart</vt:lpstr>
      <vt:lpstr>Slide 0</vt:lpstr>
      <vt:lpstr>Slide 1</vt:lpstr>
      <vt:lpstr>Slide 2</vt:lpstr>
      <vt:lpstr>Slide 3</vt:lpstr>
      <vt:lpstr>Slide 4</vt:lpstr>
      <vt:lpstr>“Fixing” Notice &amp; Access – and Building a Path to the Future Ways to Increase Participation at Low or No Cost to Issuers (Updated)</vt:lpstr>
      <vt:lpstr>Investor Mailbox </vt:lpstr>
      <vt:lpstr>The Shareholder Forum Provides Multiple Ways to Engage Stockholders.</vt:lpstr>
      <vt:lpstr>Example of Shareholder Forum Linked to the Annual Meeting</vt:lpstr>
      <vt:lpstr>Investor Network -- Voluntary Options the Could Be Enabled by Broker-Dealers: Examples of Capabilities for Issuers and Shareholders</vt:lpstr>
      <vt:lpstr>Brokerage Firms Could Provide Street Shareholders an Opportunity to Connect Easily.  Example:  The Investor Network Linked to an Issuer-Sponsored Forum</vt:lpstr>
      <vt:lpstr>Client-Directed Voting Accessing External  Viewpoints </vt:lpstr>
    </vt:vector>
  </TitlesOfParts>
  <Manager>Dorothy Friedman</Manager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Broadridge Marketing</dc:creator>
  <cp:lastModifiedBy>callanc</cp:lastModifiedBy>
  <cp:revision>824</cp:revision>
  <cp:lastPrinted>2007-01-30T22:17:04Z</cp:lastPrinted>
  <dcterms:created xsi:type="dcterms:W3CDTF">2000-05-24T14:35:41Z</dcterms:created>
  <dcterms:modified xsi:type="dcterms:W3CDTF">2010-11-04T15:31:51Z</dcterms:modified>
</cp:coreProperties>
</file>